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  <p:sldMasterId id="2147483694" r:id="rId5"/>
  </p:sldMasterIdLst>
  <p:notesMasterIdLst>
    <p:notesMasterId r:id="rId33"/>
  </p:notesMasterIdLst>
  <p:sldIdLst>
    <p:sldId id="260" r:id="rId6"/>
    <p:sldId id="291" r:id="rId7"/>
    <p:sldId id="292" r:id="rId8"/>
    <p:sldId id="293" r:id="rId9"/>
    <p:sldId id="294" r:id="rId10"/>
    <p:sldId id="297" r:id="rId11"/>
    <p:sldId id="296" r:id="rId12"/>
    <p:sldId id="298" r:id="rId13"/>
    <p:sldId id="299" r:id="rId14"/>
    <p:sldId id="300" r:id="rId15"/>
    <p:sldId id="301" r:id="rId16"/>
    <p:sldId id="262" r:id="rId17"/>
    <p:sldId id="313" r:id="rId18"/>
    <p:sldId id="302" r:id="rId19"/>
    <p:sldId id="305" r:id="rId20"/>
    <p:sldId id="307" r:id="rId21"/>
    <p:sldId id="316" r:id="rId22"/>
    <p:sldId id="315" r:id="rId23"/>
    <p:sldId id="303" r:id="rId24"/>
    <p:sldId id="309" r:id="rId25"/>
    <p:sldId id="310" r:id="rId26"/>
    <p:sldId id="317" r:id="rId27"/>
    <p:sldId id="314" r:id="rId28"/>
    <p:sldId id="304" r:id="rId29"/>
    <p:sldId id="311" r:id="rId30"/>
    <p:sldId id="312" r:id="rId31"/>
    <p:sldId id="278" r:id="rId32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A0546"/>
    <a:srgbClr val="FF7D28"/>
    <a:srgbClr val="008276"/>
    <a:srgbClr val="AFC32D"/>
    <a:srgbClr val="005F8C"/>
    <a:srgbClr val="9CBC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61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44" y="-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onecny\Desktop\CRPD%20-%20p&#345;&#237;stupnost\v&#253;zkum_&#250;koly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List_aplikace_Microsoft_Excel6.xlsx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List_aplikace_Microsoft_Excel7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List_aplikace_Microsoft_Excel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List_aplikace_Microsoft_Excel1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List_aplikace_Microsoft_Excel2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onecny\Desktop\CRPD%20-%20p&#345;&#237;stupnost\v&#253;zkum_&#250;koly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List_aplikace_Microsoft_Excel3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List_aplikace_Microsoft_Excel4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List_aplikace_Microsoft_Excel5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onecny\Desktop\CRPD%20-%20p&#345;&#237;stupnost\v&#253;zkum_&#250;koly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cs-CZ" sz="2400" b="1" dirty="0" smtClean="0">
                <a:solidFill>
                  <a:schemeClr val="tx1"/>
                </a:solidFill>
              </a:rPr>
              <a:t>Úspěšnost testerů se sluchovým</a:t>
            </a:r>
            <a:r>
              <a:rPr lang="cs-CZ" sz="2400" b="1" baseline="0" dirty="0" smtClean="0">
                <a:solidFill>
                  <a:schemeClr val="tx1"/>
                </a:solidFill>
              </a:rPr>
              <a:t> postižením při plnění cíle (N=84)</a:t>
            </a:r>
            <a:endParaRPr lang="cs-CZ" sz="2400" b="1" dirty="0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13382744362171883"/>
          <c:y val="2.873643016193811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cs-CZ"/>
        </a:p>
      </c:txPr>
    </c:title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List1!$F$10</c:f>
              <c:strCache>
                <c:ptCount val="1"/>
                <c:pt idx="0">
                  <c:v>Splnili cíl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fld id="{17FF24BB-3CA1-47F0-89CB-45CE274CFE87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(43 %)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E-E577-487C-A14F-522EA017419D}"/>
                </c:ext>
              </c:extLst>
            </c:dLbl>
            <c:dLbl>
              <c:idx val="1"/>
              <c:layout/>
              <c:tx>
                <c:rich>
                  <a:bodyPr/>
                  <a:lstStyle/>
                  <a:p>
                    <a:fld id="{7F418819-F816-48AB-9C1E-C4DECC3B163C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</a:t>
                    </a:r>
                    <a:r>
                      <a:rPr lang="en-US" baseline="0" smtClean="0"/>
                      <a:t> (57 %)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C-E577-487C-A14F-522EA017419D}"/>
                </c:ext>
              </c:extLst>
            </c:dLbl>
            <c:dLbl>
              <c:idx val="2"/>
              <c:layout/>
              <c:tx>
                <c:rich>
                  <a:bodyPr/>
                  <a:lstStyle/>
                  <a:p>
                    <a:fld id="{6E4DC5C8-AA2E-4F94-A446-0B5EF0F3BFCF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(50</a:t>
                    </a:r>
                    <a:r>
                      <a:rPr lang="en-US" baseline="0" smtClean="0"/>
                      <a:t>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E577-487C-A14F-522EA017419D}"/>
                </c:ext>
              </c:extLst>
            </c:dLbl>
            <c:dLbl>
              <c:idx val="3"/>
              <c:layout/>
              <c:tx>
                <c:rich>
                  <a:bodyPr/>
                  <a:lstStyle/>
                  <a:p>
                    <a:fld id="{BBA0E73F-A3B2-409E-9AAF-F80EFB56E09B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(71 %)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E577-487C-A14F-522EA017419D}"/>
                </c:ext>
              </c:extLst>
            </c:dLbl>
            <c:dLbl>
              <c:idx val="4"/>
              <c:layout/>
              <c:tx>
                <c:rich>
                  <a:bodyPr/>
                  <a:lstStyle/>
                  <a:p>
                    <a:fld id="{A1ED7B87-97F9-46F2-9691-2D35192ED33F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(79 %)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E577-487C-A14F-522EA017419D}"/>
                </c:ext>
              </c:extLst>
            </c:dLbl>
            <c:dLbl>
              <c:idx val="5"/>
              <c:layout/>
              <c:tx>
                <c:rich>
                  <a:bodyPr/>
                  <a:lstStyle/>
                  <a:p>
                    <a:fld id="{F236A29D-06DF-4C41-9324-15F25F078EF2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</a:t>
                    </a:r>
                    <a:r>
                      <a:rPr lang="en-US" baseline="0" smtClean="0"/>
                      <a:t> (93 %)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E577-487C-A14F-522EA017419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List1!$E$11:$E$16</c:f>
              <c:strCache>
                <c:ptCount val="6"/>
                <c:pt idx="0">
                  <c:v>Nemocnice</c:v>
                </c:pt>
                <c:pt idx="1">
                  <c:v>Úřad práce</c:v>
                </c:pt>
                <c:pt idx="2">
                  <c:v>Soud </c:v>
                </c:pt>
                <c:pt idx="3">
                  <c:v>ČSSZ</c:v>
                </c:pt>
                <c:pt idx="4">
                  <c:v>Magistrát</c:v>
                </c:pt>
                <c:pt idx="5">
                  <c:v>Česká Pošta</c:v>
                </c:pt>
              </c:strCache>
            </c:strRef>
          </c:cat>
          <c:val>
            <c:numRef>
              <c:f>List1!$F$11:$F$16</c:f>
              <c:numCache>
                <c:formatCode>General</c:formatCode>
                <c:ptCount val="6"/>
                <c:pt idx="0">
                  <c:v>6</c:v>
                </c:pt>
                <c:pt idx="1">
                  <c:v>8</c:v>
                </c:pt>
                <c:pt idx="2">
                  <c:v>7</c:v>
                </c:pt>
                <c:pt idx="3">
                  <c:v>10</c:v>
                </c:pt>
                <c:pt idx="4">
                  <c:v>11</c:v>
                </c:pt>
                <c:pt idx="5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577-487C-A14F-522EA017419D}"/>
            </c:ext>
          </c:extLst>
        </c:ser>
        <c:ser>
          <c:idx val="1"/>
          <c:order val="1"/>
          <c:tx>
            <c:strRef>
              <c:f>List1!$G$10</c:f>
              <c:strCache>
                <c:ptCount val="1"/>
                <c:pt idx="0">
                  <c:v>Splnili cíl částečně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fld id="{FF38CCA3-514F-4AD1-923B-D8690D0E5606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(14 %)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F-E577-487C-A14F-522EA017419D}"/>
                </c:ext>
              </c:extLst>
            </c:dLbl>
            <c:dLbl>
              <c:idx val="2"/>
              <c:layout/>
              <c:tx>
                <c:rich>
                  <a:bodyPr/>
                  <a:lstStyle/>
                  <a:p>
                    <a:fld id="{4E9F5BC4-9CCF-4D8B-BABC-9E2164889B4A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(14 %)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A-E577-487C-A14F-522EA017419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List1!$E$11:$E$16</c:f>
              <c:strCache>
                <c:ptCount val="6"/>
                <c:pt idx="0">
                  <c:v>Nemocnice</c:v>
                </c:pt>
                <c:pt idx="1">
                  <c:v>Úřad práce</c:v>
                </c:pt>
                <c:pt idx="2">
                  <c:v>Soud </c:v>
                </c:pt>
                <c:pt idx="3">
                  <c:v>ČSSZ</c:v>
                </c:pt>
                <c:pt idx="4">
                  <c:v>Magistrát</c:v>
                </c:pt>
                <c:pt idx="5">
                  <c:v>Česká Pošta</c:v>
                </c:pt>
              </c:strCache>
            </c:strRef>
          </c:cat>
          <c:val>
            <c:numRef>
              <c:f>List1!$G$11:$G$16</c:f>
              <c:numCache>
                <c:formatCode>General</c:formatCode>
                <c:ptCount val="6"/>
                <c:pt idx="0">
                  <c:v>2</c:v>
                </c:pt>
                <c:pt idx="2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577-487C-A14F-522EA017419D}"/>
            </c:ext>
          </c:extLst>
        </c:ser>
        <c:ser>
          <c:idx val="2"/>
          <c:order val="2"/>
          <c:tx>
            <c:strRef>
              <c:f>List1!$H$10</c:f>
              <c:strCache>
                <c:ptCount val="1"/>
                <c:pt idx="0">
                  <c:v>Nesplnili cíl</c:v>
                </c:pt>
              </c:strCache>
            </c:strRef>
          </c:tx>
          <c:spPr>
            <a:solidFill>
              <a:srgbClr val="AA0546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fld id="{9656E65E-58C9-49D0-8EAD-A7CE69123035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(43 %)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0-E577-487C-A14F-522EA017419D}"/>
                </c:ext>
              </c:extLst>
            </c:dLbl>
            <c:dLbl>
              <c:idx val="1"/>
              <c:layout/>
              <c:tx>
                <c:rich>
                  <a:bodyPr/>
                  <a:lstStyle/>
                  <a:p>
                    <a:fld id="{3F80E8B6-24E6-4F28-9310-001BDD4D2A1C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(43 %)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D-E577-487C-A14F-522EA017419D}"/>
                </c:ext>
              </c:extLst>
            </c:dLbl>
            <c:dLbl>
              <c:idx val="2"/>
              <c:layout/>
              <c:tx>
                <c:rich>
                  <a:bodyPr/>
                  <a:lstStyle/>
                  <a:p>
                    <a:fld id="{D01F59F3-847B-472D-97CE-7785FFAC600A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(36 %)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E577-487C-A14F-522EA017419D}"/>
                </c:ext>
              </c:extLst>
            </c:dLbl>
            <c:dLbl>
              <c:idx val="3"/>
              <c:layout/>
              <c:tx>
                <c:rich>
                  <a:bodyPr/>
                  <a:lstStyle/>
                  <a:p>
                    <a:fld id="{482768FF-A164-4C9A-AD06-A4F9606B4BB8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(29 %)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8-E577-487C-A14F-522EA017419D}"/>
                </c:ext>
              </c:extLst>
            </c:dLbl>
            <c:dLbl>
              <c:idx val="4"/>
              <c:layout/>
              <c:tx>
                <c:rich>
                  <a:bodyPr/>
                  <a:lstStyle/>
                  <a:p>
                    <a:fld id="{5D9C91B2-4773-48BE-9104-60590B605361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(21 %)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E577-487C-A14F-522EA017419D}"/>
                </c:ext>
              </c:extLst>
            </c:dLbl>
            <c:dLbl>
              <c:idx val="5"/>
              <c:layout/>
              <c:tx>
                <c:rich>
                  <a:bodyPr/>
                  <a:lstStyle/>
                  <a:p>
                    <a:fld id="{F39AAD58-615B-4D8F-A596-91F25EA5B5C6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(7 %)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E577-487C-A14F-522EA017419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List1!$E$11:$E$16</c:f>
              <c:strCache>
                <c:ptCount val="6"/>
                <c:pt idx="0">
                  <c:v>Nemocnice</c:v>
                </c:pt>
                <c:pt idx="1">
                  <c:v>Úřad práce</c:v>
                </c:pt>
                <c:pt idx="2">
                  <c:v>Soud </c:v>
                </c:pt>
                <c:pt idx="3">
                  <c:v>ČSSZ</c:v>
                </c:pt>
                <c:pt idx="4">
                  <c:v>Magistrát</c:v>
                </c:pt>
                <c:pt idx="5">
                  <c:v>Česká Pošta</c:v>
                </c:pt>
              </c:strCache>
            </c:strRef>
          </c:cat>
          <c:val>
            <c:numRef>
              <c:f>List1!$H$11:$H$16</c:f>
              <c:numCache>
                <c:formatCode>General</c:formatCode>
                <c:ptCount val="6"/>
                <c:pt idx="0">
                  <c:v>6</c:v>
                </c:pt>
                <c:pt idx="1">
                  <c:v>6</c:v>
                </c:pt>
                <c:pt idx="2">
                  <c:v>5</c:v>
                </c:pt>
                <c:pt idx="3">
                  <c:v>4</c:v>
                </c:pt>
                <c:pt idx="4">
                  <c:v>3</c:v>
                </c:pt>
                <c:pt idx="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577-487C-A14F-522EA017419D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503813048"/>
        <c:axId val="503813704"/>
      </c:barChart>
      <c:catAx>
        <c:axId val="50381304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503813704"/>
        <c:crosses val="autoZero"/>
        <c:auto val="1"/>
        <c:lblAlgn val="ctr"/>
        <c:lblOffset val="100"/>
        <c:noMultiLvlLbl val="0"/>
      </c:catAx>
      <c:valAx>
        <c:axId val="503813704"/>
        <c:scaling>
          <c:orientation val="minMax"/>
          <c:max val="14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5038130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cs-CZ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2000"/>
            </a:pPr>
            <a:r>
              <a:rPr lang="cs-CZ" sz="2000" b="1" dirty="0" smtClean="0">
                <a:effectLst/>
              </a:rPr>
              <a:t>Průměrné skóre přístupnosti všech budov lidem se zrakovým postižením (N=84)</a:t>
            </a:r>
            <a:endParaRPr lang="cs-CZ" sz="2000" dirty="0">
              <a:effectLst/>
            </a:endParaRP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22090944881889762"/>
          <c:y val="0.15973143261464198"/>
          <c:w val="0.53146356705411824"/>
          <c:h val="0.69220484499161949"/>
        </c:manualLayout>
      </c:layout>
      <c:doughnutChart>
        <c:varyColors val="1"/>
        <c:ser>
          <c:idx val="0"/>
          <c:order val="0"/>
          <c:spPr>
            <a:solidFill>
              <a:schemeClr val="accent1"/>
            </a:solidFill>
            <a:ln w="19050">
              <a:solidFill>
                <a:schemeClr val="bg1"/>
              </a:solidFill>
            </a:ln>
          </c:spPr>
          <c:dPt>
            <c:idx val="1"/>
            <c:bubble3D val="0"/>
            <c:spPr>
              <a:solidFill>
                <a:srgbClr val="AA0546"/>
              </a:solidFill>
              <a:ln w="19050"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8E62-4C88-A138-CFB3FFED7D9D}"/>
              </c:ext>
            </c:extLst>
          </c:dPt>
          <c:dPt>
            <c:idx val="2"/>
            <c:bubble3D val="0"/>
            <c:spPr>
              <a:solidFill>
                <a:schemeClr val="bg1">
                  <a:lumMod val="75000"/>
                </a:schemeClr>
              </a:solidFill>
              <a:ln w="19050"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3-8E62-4C88-A138-CFB3FFED7D9D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 w="19050"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8E62-4C88-A138-CFB3FFED7D9D}"/>
              </c:ext>
            </c:extLst>
          </c:dPt>
          <c:dPt>
            <c:idx val="4"/>
            <c:bubble3D val="0"/>
            <c:spPr>
              <a:solidFill>
                <a:schemeClr val="accent2"/>
              </a:solidFill>
              <a:ln w="19050"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7-8E62-4C88-A138-CFB3FFED7D9D}"/>
              </c:ext>
            </c:extLst>
          </c:dPt>
          <c:dLbls>
            <c:dLbl>
              <c:idx val="0"/>
              <c:layout/>
              <c:numFmt formatCode="#,##0.00" sourceLinked="0"/>
              <c:spPr>
                <a:noFill/>
                <a:ln>
                  <a:noFill/>
                </a:ln>
                <a:effectLst/>
              </c:spPr>
              <c:txPr>
                <a:bodyPr/>
                <a:lstStyle/>
                <a:p>
                  <a:pPr>
                    <a:defRPr sz="2000" b="1">
                      <a:solidFill>
                        <a:schemeClr val="bg1"/>
                      </a:solidFill>
                    </a:defRPr>
                  </a:pPr>
                  <a:endParaRPr lang="cs-CZ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9-8E62-4C88-A138-CFB3FFED7D9D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E62-4C88-A138-CFB3FFED7D9D}"/>
                </c:ext>
              </c:extLst>
            </c:dLbl>
            <c:dLbl>
              <c:idx val="2"/>
              <c:numFmt formatCode="#,##0.00" sourceLinked="0"/>
              <c:spPr>
                <a:noFill/>
                <a:ln>
                  <a:noFill/>
                </a:ln>
                <a:effectLst/>
              </c:spPr>
              <c:txPr>
                <a:bodyPr/>
                <a:lstStyle/>
                <a:p>
                  <a:pPr>
                    <a:defRPr sz="1800" b="1">
                      <a:solidFill>
                        <a:schemeClr val="tx1"/>
                      </a:solidFill>
                    </a:defRPr>
                  </a:pPr>
                  <a:endParaRPr lang="cs-CZ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E62-4C88-A138-CFB3FFED7D9D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800" b="1">
                    <a:solidFill>
                      <a:schemeClr val="bg1"/>
                    </a:solidFill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List1!$A$1:$A$5</c:f>
              <c:strCache>
                <c:ptCount val="1"/>
                <c:pt idx="0">
                  <c:v>skóre</c:v>
                </c:pt>
              </c:strCache>
            </c:strRef>
          </c:cat>
          <c:val>
            <c:numRef>
              <c:f>List1!$B$1:$B$5</c:f>
              <c:numCache>
                <c:formatCode>General</c:formatCode>
                <c:ptCount val="5"/>
                <c:pt idx="0">
                  <c:v>0.40548887269934658</c:v>
                </c:pt>
                <c:pt idx="1">
                  <c:v>0.59451112730065336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8E62-4C88-A138-CFB3FFED7D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cs-CZ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800"/>
            </a:pPr>
            <a:r>
              <a:rPr lang="cs-CZ" sz="1800" b="1" dirty="0" smtClean="0">
                <a:effectLst/>
              </a:rPr>
              <a:t>Skóre </a:t>
            </a:r>
            <a:r>
              <a:rPr lang="cs-CZ" sz="1800" b="1" dirty="0" smtClean="0">
                <a:effectLst/>
              </a:rPr>
              <a:t>přístupnosti všech veřejných budov lidem se zrakovým postižením dle měst (</a:t>
            </a:r>
            <a:r>
              <a:rPr lang="cs-CZ" sz="1800" b="1" dirty="0" smtClean="0">
                <a:effectLst/>
              </a:rPr>
              <a:t>N=84</a:t>
            </a:r>
            <a:r>
              <a:rPr lang="cs-CZ" sz="1800" b="1" dirty="0" smtClean="0">
                <a:effectLst/>
              </a:rPr>
              <a:t>)</a:t>
            </a:r>
            <a:endParaRPr lang="cs-CZ" sz="1800" dirty="0">
              <a:effectLst/>
            </a:endParaRP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20367625126288949"/>
          <c:y val="9.7385153425476961E-2"/>
          <c:w val="0.75828706747705421"/>
          <c:h val="0.88736467511623751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List1!$B$1</c:f>
              <c:strCache>
                <c:ptCount val="1"/>
                <c:pt idx="0">
                  <c:v>skóre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bg1"/>
              </a:solidFill>
            </a:ln>
          </c:spPr>
          <c:invertIfNegative val="0"/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>
                    <a:solidFill>
                      <a:schemeClr val="bg1"/>
                    </a:solidFill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List1!$A$2:$A$15</c:f>
              <c:strCache>
                <c:ptCount val="14"/>
                <c:pt idx="0">
                  <c:v>Olomouc</c:v>
                </c:pt>
                <c:pt idx="1">
                  <c:v>Liberec</c:v>
                </c:pt>
                <c:pt idx="2">
                  <c:v>Hradec Králové</c:v>
                </c:pt>
                <c:pt idx="3">
                  <c:v>Plzeň</c:v>
                </c:pt>
                <c:pt idx="4">
                  <c:v>České Budějovice</c:v>
                </c:pt>
                <c:pt idx="5">
                  <c:v>Ostrava</c:v>
                </c:pt>
                <c:pt idx="6">
                  <c:v>Jihlava</c:v>
                </c:pt>
                <c:pt idx="7">
                  <c:v>Brno</c:v>
                </c:pt>
                <c:pt idx="8">
                  <c:v>Pardubice</c:v>
                </c:pt>
                <c:pt idx="9">
                  <c:v>Ústí nad Labem</c:v>
                </c:pt>
                <c:pt idx="10">
                  <c:v>Karlovy Vary</c:v>
                </c:pt>
                <c:pt idx="11">
                  <c:v>Praha</c:v>
                </c:pt>
                <c:pt idx="12">
                  <c:v>Příbram</c:v>
                </c:pt>
                <c:pt idx="13">
                  <c:v>Zlín</c:v>
                </c:pt>
              </c:strCache>
            </c:strRef>
          </c:cat>
          <c:val>
            <c:numRef>
              <c:f>List1!$B$2:$B$15</c:f>
              <c:numCache>
                <c:formatCode>0.00</c:formatCode>
                <c:ptCount val="14"/>
                <c:pt idx="0">
                  <c:v>0.47920995670995664</c:v>
                </c:pt>
                <c:pt idx="1">
                  <c:v>0.47561980643877194</c:v>
                </c:pt>
                <c:pt idx="2">
                  <c:v>0.46508931681345467</c:v>
                </c:pt>
                <c:pt idx="3">
                  <c:v>0.4562554112554113</c:v>
                </c:pt>
                <c:pt idx="4">
                  <c:v>0.4434637010499079</c:v>
                </c:pt>
                <c:pt idx="5">
                  <c:v>0.44272279444693236</c:v>
                </c:pt>
                <c:pt idx="6">
                  <c:v>0.43598720120459244</c:v>
                </c:pt>
                <c:pt idx="7">
                  <c:v>0.42476551226551229</c:v>
                </c:pt>
                <c:pt idx="8">
                  <c:v>0.39976355409823144</c:v>
                </c:pt>
                <c:pt idx="9">
                  <c:v>0.39519607547624785</c:v>
                </c:pt>
                <c:pt idx="10">
                  <c:v>0.35742868242868236</c:v>
                </c:pt>
                <c:pt idx="11">
                  <c:v>0.34205602826292481</c:v>
                </c:pt>
                <c:pt idx="12">
                  <c:v>0.3069009056078022</c:v>
                </c:pt>
                <c:pt idx="13">
                  <c:v>0.26629098870478179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47E-4C25-85AA-7A704877E5F1}"/>
            </c:ext>
          </c:extLst>
        </c:ser>
        <c:ser>
          <c:idx val="1"/>
          <c:order val="1"/>
          <c:tx>
            <c:strRef>
              <c:f>List1!$C$1</c:f>
              <c:strCache>
                <c:ptCount val="1"/>
              </c:strCache>
            </c:strRef>
          </c:tx>
          <c:spPr>
            <a:solidFill>
              <a:srgbClr val="AA0546"/>
            </a:solidFill>
            <a:ln w="19050">
              <a:solidFill>
                <a:schemeClr val="bg1"/>
              </a:solidFill>
            </a:ln>
          </c:spPr>
          <c:invertIfNegative val="0"/>
          <c:cat>
            <c:strRef>
              <c:f>List1!$A$2:$A$15</c:f>
              <c:strCache>
                <c:ptCount val="14"/>
                <c:pt idx="0">
                  <c:v>Olomouc</c:v>
                </c:pt>
                <c:pt idx="1">
                  <c:v>Liberec</c:v>
                </c:pt>
                <c:pt idx="2">
                  <c:v>Hradec Králové</c:v>
                </c:pt>
                <c:pt idx="3">
                  <c:v>Plzeň</c:v>
                </c:pt>
                <c:pt idx="4">
                  <c:v>České Budějovice</c:v>
                </c:pt>
                <c:pt idx="5">
                  <c:v>Ostrava</c:v>
                </c:pt>
                <c:pt idx="6">
                  <c:v>Jihlava</c:v>
                </c:pt>
                <c:pt idx="7">
                  <c:v>Brno</c:v>
                </c:pt>
                <c:pt idx="8">
                  <c:v>Pardubice</c:v>
                </c:pt>
                <c:pt idx="9">
                  <c:v>Ústí nad Labem</c:v>
                </c:pt>
                <c:pt idx="10">
                  <c:v>Karlovy Vary</c:v>
                </c:pt>
                <c:pt idx="11">
                  <c:v>Praha</c:v>
                </c:pt>
                <c:pt idx="12">
                  <c:v>Příbram</c:v>
                </c:pt>
                <c:pt idx="13">
                  <c:v>Zlín</c:v>
                </c:pt>
              </c:strCache>
            </c:strRef>
          </c:cat>
          <c:val>
            <c:numRef>
              <c:f>List1!$C$2:$C$15</c:f>
              <c:numCache>
                <c:formatCode>0.00</c:formatCode>
                <c:ptCount val="14"/>
                <c:pt idx="0">
                  <c:v>0.52079004329004341</c:v>
                </c:pt>
                <c:pt idx="1">
                  <c:v>0.524380193561228</c:v>
                </c:pt>
                <c:pt idx="2">
                  <c:v>0.53491068318654533</c:v>
                </c:pt>
                <c:pt idx="3">
                  <c:v>0.54374458874458864</c:v>
                </c:pt>
                <c:pt idx="4">
                  <c:v>0.55653629895009216</c:v>
                </c:pt>
                <c:pt idx="5">
                  <c:v>0.5572772055530677</c:v>
                </c:pt>
                <c:pt idx="6">
                  <c:v>0.56401279879540756</c:v>
                </c:pt>
                <c:pt idx="7">
                  <c:v>0.57523448773448771</c:v>
                </c:pt>
                <c:pt idx="8">
                  <c:v>0.60023644590176861</c:v>
                </c:pt>
                <c:pt idx="9">
                  <c:v>0.6048039245237522</c:v>
                </c:pt>
                <c:pt idx="10">
                  <c:v>0.64257131757131769</c:v>
                </c:pt>
                <c:pt idx="11">
                  <c:v>0.65794397173707519</c:v>
                </c:pt>
                <c:pt idx="12">
                  <c:v>0.69309909439219775</c:v>
                </c:pt>
                <c:pt idx="13">
                  <c:v>0.73370901129521826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47E-4C25-85AA-7A704877E5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axId val="141959936"/>
        <c:axId val="141961472"/>
      </c:barChart>
      <c:catAx>
        <c:axId val="141959936"/>
        <c:scaling>
          <c:orientation val="maxMin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800"/>
            </a:pPr>
            <a:endParaRPr lang="cs-CZ"/>
          </a:p>
        </c:txPr>
        <c:crossAx val="141961472"/>
        <c:crosses val="autoZero"/>
        <c:auto val="1"/>
        <c:lblAlgn val="ctr"/>
        <c:lblOffset val="100"/>
        <c:tickLblSkip val="1"/>
        <c:noMultiLvlLbl val="0"/>
      </c:catAx>
      <c:valAx>
        <c:axId val="141961472"/>
        <c:scaling>
          <c:orientation val="minMax"/>
          <c:max val="1"/>
          <c:min val="0"/>
        </c:scaling>
        <c:delete val="0"/>
        <c:axPos val="b"/>
        <c:numFmt formatCode="0.00" sourceLinked="1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00">
                <a:solidFill>
                  <a:schemeClr val="bg1"/>
                </a:solidFill>
              </a:defRPr>
            </a:pPr>
            <a:endParaRPr lang="cs-CZ"/>
          </a:p>
        </c:txPr>
        <c:crossAx val="141959936"/>
        <c:crosses val="max"/>
        <c:crossBetween val="between"/>
        <c:majorUnit val="20"/>
      </c:valAx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cs-CZ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2400"/>
            </a:pPr>
            <a:r>
              <a:rPr lang="cs-CZ" sz="2400" dirty="0" smtClean="0"/>
              <a:t>Průměrné </a:t>
            </a:r>
            <a:r>
              <a:rPr lang="cs-CZ" sz="2400" dirty="0"/>
              <a:t>skóre přístupnosti všech veřejných budov lidem se sluchovým postižením (N=84)</a:t>
            </a: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35583751640419947"/>
          <c:y val="0.18609616058661035"/>
          <c:w val="0.30861072834645664"/>
          <c:h val="0.77897168041595033"/>
        </c:manualLayout>
      </c:layout>
      <c:doughnutChart>
        <c:varyColors val="1"/>
        <c:ser>
          <c:idx val="0"/>
          <c:order val="0"/>
          <c:spPr>
            <a:solidFill>
              <a:schemeClr val="accent1"/>
            </a:solidFill>
            <a:ln w="19050">
              <a:solidFill>
                <a:schemeClr val="bg1"/>
              </a:solidFill>
            </a:ln>
          </c:spPr>
          <c:dPt>
            <c:idx val="1"/>
            <c:bubble3D val="0"/>
            <c:spPr>
              <a:solidFill>
                <a:srgbClr val="AA0546"/>
              </a:solidFill>
              <a:ln w="19050"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9E81-4CEF-A7BE-B1150ECB9488}"/>
              </c:ext>
            </c:extLst>
          </c:dPt>
          <c:dPt>
            <c:idx val="2"/>
            <c:bubble3D val="0"/>
            <c:spPr>
              <a:solidFill>
                <a:schemeClr val="bg1">
                  <a:lumMod val="75000"/>
                </a:schemeClr>
              </a:solidFill>
              <a:ln w="19050"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3-9E81-4CEF-A7BE-B1150ECB9488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 w="19050"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9E81-4CEF-A7BE-B1150ECB9488}"/>
              </c:ext>
            </c:extLst>
          </c:dPt>
          <c:dPt>
            <c:idx val="4"/>
            <c:bubble3D val="0"/>
            <c:spPr>
              <a:solidFill>
                <a:schemeClr val="accent2"/>
              </a:solidFill>
              <a:ln w="19050"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7-9E81-4CEF-A7BE-B1150ECB9488}"/>
              </c:ext>
            </c:extLst>
          </c:dPt>
          <c:dLbls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E81-4CEF-A7BE-B1150ECB9488}"/>
                </c:ext>
              </c:extLst>
            </c:dLbl>
            <c:dLbl>
              <c:idx val="2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E81-4CEF-A7BE-B1150ECB9488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000">
                    <a:solidFill>
                      <a:schemeClr val="bg1"/>
                    </a:solidFill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1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List1!$A$1:$A$5</c:f>
              <c:strCache>
                <c:ptCount val="1"/>
                <c:pt idx="0">
                  <c:v>skóre</c:v>
                </c:pt>
              </c:strCache>
            </c:strRef>
          </c:cat>
          <c:val>
            <c:numRef>
              <c:f>List1!$B$1:$B$5</c:f>
              <c:numCache>
                <c:formatCode>General</c:formatCode>
                <c:ptCount val="5"/>
                <c:pt idx="0">
                  <c:v>0.25996953023946379</c:v>
                </c:pt>
                <c:pt idx="1">
                  <c:v>0.74003046976053621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E81-4CEF-A7BE-B1150ECB94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spPr>
    <a:ln>
      <a:solidFill>
        <a:schemeClr val="bg1">
          <a:lumMod val="85000"/>
        </a:schemeClr>
      </a:solidFill>
    </a:ln>
  </c:spPr>
  <c:txPr>
    <a:bodyPr/>
    <a:lstStyle/>
    <a:p>
      <a:pPr>
        <a:defRPr sz="1800"/>
      </a:pPr>
      <a:endParaRPr lang="cs-CZ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anchor="t" anchorCtr="1"/>
          <a:lstStyle/>
          <a:p>
            <a:pPr>
              <a:defRPr sz="2000"/>
            </a:pPr>
            <a:r>
              <a:rPr lang="cs-CZ" sz="2000" b="1" dirty="0" smtClean="0">
                <a:effectLst/>
              </a:rPr>
              <a:t>Skóre </a:t>
            </a:r>
            <a:r>
              <a:rPr lang="cs-CZ" sz="2000" b="1" dirty="0" smtClean="0">
                <a:effectLst/>
              </a:rPr>
              <a:t>přístupnosti všech veřejných budov lidem se sluchovým postižením dle měst (</a:t>
            </a:r>
            <a:r>
              <a:rPr lang="cs-CZ" sz="2000" b="1" dirty="0" smtClean="0">
                <a:effectLst/>
              </a:rPr>
              <a:t>N=84)</a:t>
            </a:r>
            <a:endParaRPr lang="cs-CZ" sz="2000" dirty="0">
              <a:effectLst/>
            </a:endParaRPr>
          </a:p>
        </c:rich>
      </c:tx>
      <c:layout>
        <c:manualLayout>
          <c:xMode val="edge"/>
          <c:yMode val="edge"/>
          <c:x val="0.12283843878583313"/>
          <c:y val="1.5818278290430234E-2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0.20367625126288949"/>
          <c:y val="9.6396214241764727E-2"/>
          <c:w val="0.75828706747705421"/>
          <c:h val="0.88835367843474611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List1!$B$1</c:f>
              <c:strCache>
                <c:ptCount val="1"/>
                <c:pt idx="0">
                  <c:v>skóre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bg1"/>
              </a:solidFill>
            </a:ln>
          </c:spPr>
          <c:invertIfNegative val="0"/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>
                    <a:solidFill>
                      <a:schemeClr val="bg1"/>
                    </a:solidFill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List1!$A$2:$A$15</c:f>
              <c:strCache>
                <c:ptCount val="14"/>
                <c:pt idx="0">
                  <c:v>České Budějovice</c:v>
                </c:pt>
                <c:pt idx="1">
                  <c:v>Praha</c:v>
                </c:pt>
                <c:pt idx="2">
                  <c:v>Liberec</c:v>
                </c:pt>
                <c:pt idx="3">
                  <c:v>Ostrava</c:v>
                </c:pt>
                <c:pt idx="4">
                  <c:v>Karlovy Vary</c:v>
                </c:pt>
                <c:pt idx="5">
                  <c:v>Ústí nad Labem</c:v>
                </c:pt>
                <c:pt idx="6">
                  <c:v>Brno</c:v>
                </c:pt>
                <c:pt idx="7">
                  <c:v>Zlín</c:v>
                </c:pt>
                <c:pt idx="8">
                  <c:v>Olomouc</c:v>
                </c:pt>
                <c:pt idx="9">
                  <c:v>Plzeň</c:v>
                </c:pt>
                <c:pt idx="10">
                  <c:v>Příbram</c:v>
                </c:pt>
                <c:pt idx="11">
                  <c:v>Jihlava</c:v>
                </c:pt>
                <c:pt idx="12">
                  <c:v>Pardubice</c:v>
                </c:pt>
                <c:pt idx="13">
                  <c:v>Hradec Králové</c:v>
                </c:pt>
              </c:strCache>
            </c:strRef>
          </c:cat>
          <c:val>
            <c:numRef>
              <c:f>List1!$B$2:$B$15</c:f>
              <c:numCache>
                <c:formatCode>0.00</c:formatCode>
                <c:ptCount val="14"/>
                <c:pt idx="0">
                  <c:v>0.37446201141853314</c:v>
                </c:pt>
                <c:pt idx="1">
                  <c:v>0.36633485888634626</c:v>
                </c:pt>
                <c:pt idx="2">
                  <c:v>0.3173885918003565</c:v>
                </c:pt>
                <c:pt idx="3">
                  <c:v>0.29790969899665559</c:v>
                </c:pt>
                <c:pt idx="4">
                  <c:v>0.27124911320563494</c:v>
                </c:pt>
                <c:pt idx="5">
                  <c:v>0.26482457424486411</c:v>
                </c:pt>
                <c:pt idx="6">
                  <c:v>0.24227258910468288</c:v>
                </c:pt>
                <c:pt idx="7">
                  <c:v>0.2406080875646093</c:v>
                </c:pt>
                <c:pt idx="8">
                  <c:v>0.23947368421052631</c:v>
                </c:pt>
                <c:pt idx="9">
                  <c:v>0.2352797202797203</c:v>
                </c:pt>
                <c:pt idx="10">
                  <c:v>0.23482466063348417</c:v>
                </c:pt>
                <c:pt idx="11">
                  <c:v>0.1858036890645586</c:v>
                </c:pt>
                <c:pt idx="12">
                  <c:v>0.18567124332570559</c:v>
                </c:pt>
                <c:pt idx="13">
                  <c:v>0.14768556005398112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730-4913-8E66-DC13A64B7E9D}"/>
            </c:ext>
          </c:extLst>
        </c:ser>
        <c:ser>
          <c:idx val="1"/>
          <c:order val="1"/>
          <c:tx>
            <c:strRef>
              <c:f>List1!$C$1</c:f>
              <c:strCache>
                <c:ptCount val="1"/>
              </c:strCache>
            </c:strRef>
          </c:tx>
          <c:spPr>
            <a:solidFill>
              <a:srgbClr val="AA0546"/>
            </a:solidFill>
            <a:ln w="19050">
              <a:solidFill>
                <a:schemeClr val="bg1"/>
              </a:solidFill>
            </a:ln>
          </c:spPr>
          <c:invertIfNegative val="0"/>
          <c:cat>
            <c:strRef>
              <c:f>List1!$A$2:$A$15</c:f>
              <c:strCache>
                <c:ptCount val="14"/>
                <c:pt idx="0">
                  <c:v>České Budějovice</c:v>
                </c:pt>
                <c:pt idx="1">
                  <c:v>Praha</c:v>
                </c:pt>
                <c:pt idx="2">
                  <c:v>Liberec</c:v>
                </c:pt>
                <c:pt idx="3">
                  <c:v>Ostrava</c:v>
                </c:pt>
                <c:pt idx="4">
                  <c:v>Karlovy Vary</c:v>
                </c:pt>
                <c:pt idx="5">
                  <c:v>Ústí nad Labem</c:v>
                </c:pt>
                <c:pt idx="6">
                  <c:v>Brno</c:v>
                </c:pt>
                <c:pt idx="7">
                  <c:v>Zlín</c:v>
                </c:pt>
                <c:pt idx="8">
                  <c:v>Olomouc</c:v>
                </c:pt>
                <c:pt idx="9">
                  <c:v>Plzeň</c:v>
                </c:pt>
                <c:pt idx="10">
                  <c:v>Příbram</c:v>
                </c:pt>
                <c:pt idx="11">
                  <c:v>Jihlava</c:v>
                </c:pt>
                <c:pt idx="12">
                  <c:v>Pardubice</c:v>
                </c:pt>
                <c:pt idx="13">
                  <c:v>Hradec Králové</c:v>
                </c:pt>
              </c:strCache>
            </c:strRef>
          </c:cat>
          <c:val>
            <c:numRef>
              <c:f>List1!$C$2:$C$15</c:f>
              <c:numCache>
                <c:formatCode>0.00</c:formatCode>
                <c:ptCount val="14"/>
                <c:pt idx="0">
                  <c:v>0.62553798858146692</c:v>
                </c:pt>
                <c:pt idx="1">
                  <c:v>0.6336651411136538</c:v>
                </c:pt>
                <c:pt idx="2">
                  <c:v>0.6826114081996435</c:v>
                </c:pt>
                <c:pt idx="3">
                  <c:v>0.70209030100334435</c:v>
                </c:pt>
                <c:pt idx="4">
                  <c:v>0.72875088679436506</c:v>
                </c:pt>
                <c:pt idx="5">
                  <c:v>0.73517542575513595</c:v>
                </c:pt>
                <c:pt idx="6">
                  <c:v>0.75772741089531714</c:v>
                </c:pt>
                <c:pt idx="7">
                  <c:v>0.75939191243539073</c:v>
                </c:pt>
                <c:pt idx="8">
                  <c:v>0.76052631578947372</c:v>
                </c:pt>
                <c:pt idx="9">
                  <c:v>0.76472027972027967</c:v>
                </c:pt>
                <c:pt idx="10">
                  <c:v>0.76517533936651583</c:v>
                </c:pt>
                <c:pt idx="11">
                  <c:v>0.81419631093544143</c:v>
                </c:pt>
                <c:pt idx="12">
                  <c:v>0.81432875667429439</c:v>
                </c:pt>
                <c:pt idx="13">
                  <c:v>0.85231443994601885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730-4913-8E66-DC13A64B7E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axId val="141959936"/>
        <c:axId val="141961472"/>
      </c:barChart>
      <c:catAx>
        <c:axId val="141959936"/>
        <c:scaling>
          <c:orientation val="maxMin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800"/>
            </a:pPr>
            <a:endParaRPr lang="cs-CZ"/>
          </a:p>
        </c:txPr>
        <c:crossAx val="141961472"/>
        <c:crosses val="autoZero"/>
        <c:auto val="1"/>
        <c:lblAlgn val="ctr"/>
        <c:lblOffset val="100"/>
        <c:tickLblSkip val="1"/>
        <c:noMultiLvlLbl val="0"/>
      </c:catAx>
      <c:valAx>
        <c:axId val="141961472"/>
        <c:scaling>
          <c:orientation val="minMax"/>
          <c:max val="1"/>
          <c:min val="0"/>
        </c:scaling>
        <c:delete val="0"/>
        <c:axPos val="b"/>
        <c:numFmt formatCode="0.00" sourceLinked="1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00">
                <a:solidFill>
                  <a:schemeClr val="bg1"/>
                </a:solidFill>
              </a:defRPr>
            </a:pPr>
            <a:endParaRPr lang="cs-CZ"/>
          </a:p>
        </c:txPr>
        <c:crossAx val="141959936"/>
        <c:crosses val="max"/>
        <c:crossBetween val="between"/>
        <c:majorUnit val="20"/>
      </c:valAx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cs-CZ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cs-CZ" sz="2160" b="1" i="0" u="none" strike="noStrike" baseline="0" dirty="0" smtClean="0">
                <a:effectLst/>
              </a:rPr>
              <a:t>Skóre přístupnosti pošty lidem se sluchovým postižením dle měst (N=14)</a:t>
            </a:r>
            <a:endParaRPr lang="cs-CZ" dirty="0"/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20367625126288949"/>
          <c:y val="0.10215525036055947"/>
          <c:w val="0.75828706747705421"/>
          <c:h val="0.88259435344716242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List1!$B$1</c:f>
              <c:strCache>
                <c:ptCount val="1"/>
                <c:pt idx="0">
                  <c:v>skóre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bg1"/>
              </a:solidFill>
            </a:ln>
          </c:spPr>
          <c:invertIfNegative val="0"/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>
                    <a:solidFill>
                      <a:schemeClr val="bg1"/>
                    </a:solidFill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List1!$A$2:$A$15</c:f>
              <c:strCache>
                <c:ptCount val="14"/>
                <c:pt idx="0">
                  <c:v>Brno</c:v>
                </c:pt>
                <c:pt idx="1">
                  <c:v>Olomouc</c:v>
                </c:pt>
                <c:pt idx="2">
                  <c:v>Praha</c:v>
                </c:pt>
                <c:pt idx="3">
                  <c:v>Příbram</c:v>
                </c:pt>
                <c:pt idx="4">
                  <c:v>České Budějovice</c:v>
                </c:pt>
                <c:pt idx="5">
                  <c:v>Zlín</c:v>
                </c:pt>
                <c:pt idx="6">
                  <c:v>Plzeň</c:v>
                </c:pt>
                <c:pt idx="7">
                  <c:v>Karlovy Vary</c:v>
                </c:pt>
                <c:pt idx="8">
                  <c:v>Ostrava</c:v>
                </c:pt>
                <c:pt idx="9">
                  <c:v>Ústí nad Labem</c:v>
                </c:pt>
                <c:pt idx="10">
                  <c:v>Liberec</c:v>
                </c:pt>
                <c:pt idx="11">
                  <c:v>Pardubice</c:v>
                </c:pt>
                <c:pt idx="12">
                  <c:v>Jihlava</c:v>
                </c:pt>
                <c:pt idx="13">
                  <c:v>Hradec Králové</c:v>
                </c:pt>
              </c:strCache>
            </c:strRef>
          </c:cat>
          <c:val>
            <c:numRef>
              <c:f>List1!$B$2:$B$15</c:f>
              <c:numCache>
                <c:formatCode>0.00</c:formatCode>
                <c:ptCount val="14"/>
                <c:pt idx="0">
                  <c:v>0.2608695652173913</c:v>
                </c:pt>
                <c:pt idx="1">
                  <c:v>0.25</c:v>
                </c:pt>
                <c:pt idx="2">
                  <c:v>0.21052631578947367</c:v>
                </c:pt>
                <c:pt idx="3">
                  <c:v>0.2</c:v>
                </c:pt>
                <c:pt idx="4">
                  <c:v>0.2</c:v>
                </c:pt>
                <c:pt idx="5">
                  <c:v>0.2</c:v>
                </c:pt>
                <c:pt idx="6">
                  <c:v>0.15</c:v>
                </c:pt>
                <c:pt idx="7">
                  <c:v>0.15</c:v>
                </c:pt>
                <c:pt idx="8">
                  <c:v>0.15</c:v>
                </c:pt>
                <c:pt idx="9">
                  <c:v>0.1</c:v>
                </c:pt>
                <c:pt idx="10">
                  <c:v>0.1</c:v>
                </c:pt>
                <c:pt idx="11">
                  <c:v>0.1</c:v>
                </c:pt>
                <c:pt idx="12">
                  <c:v>0.1</c:v>
                </c:pt>
                <c:pt idx="13">
                  <c:v>0.05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385-47DD-A243-2CF0EC605C91}"/>
            </c:ext>
          </c:extLst>
        </c:ser>
        <c:ser>
          <c:idx val="1"/>
          <c:order val="1"/>
          <c:tx>
            <c:strRef>
              <c:f>List1!$C$1</c:f>
              <c:strCache>
                <c:ptCount val="1"/>
              </c:strCache>
            </c:strRef>
          </c:tx>
          <c:spPr>
            <a:solidFill>
              <a:srgbClr val="AA0546"/>
            </a:solidFill>
            <a:ln w="19050">
              <a:solidFill>
                <a:schemeClr val="bg1"/>
              </a:solidFill>
            </a:ln>
          </c:spPr>
          <c:invertIfNegative val="0"/>
          <c:cat>
            <c:strRef>
              <c:f>List1!$A$2:$A$15</c:f>
              <c:strCache>
                <c:ptCount val="14"/>
                <c:pt idx="0">
                  <c:v>Brno</c:v>
                </c:pt>
                <c:pt idx="1">
                  <c:v>Olomouc</c:v>
                </c:pt>
                <c:pt idx="2">
                  <c:v>Praha</c:v>
                </c:pt>
                <c:pt idx="3">
                  <c:v>Příbram</c:v>
                </c:pt>
                <c:pt idx="4">
                  <c:v>České Budějovice</c:v>
                </c:pt>
                <c:pt idx="5">
                  <c:v>Zlín</c:v>
                </c:pt>
                <c:pt idx="6">
                  <c:v>Plzeň</c:v>
                </c:pt>
                <c:pt idx="7">
                  <c:v>Karlovy Vary</c:v>
                </c:pt>
                <c:pt idx="8">
                  <c:v>Ostrava</c:v>
                </c:pt>
                <c:pt idx="9">
                  <c:v>Ústí nad Labem</c:v>
                </c:pt>
                <c:pt idx="10">
                  <c:v>Liberec</c:v>
                </c:pt>
                <c:pt idx="11">
                  <c:v>Pardubice</c:v>
                </c:pt>
                <c:pt idx="12">
                  <c:v>Jihlava</c:v>
                </c:pt>
                <c:pt idx="13">
                  <c:v>Hradec Králové</c:v>
                </c:pt>
              </c:strCache>
            </c:strRef>
          </c:cat>
          <c:val>
            <c:numRef>
              <c:f>List1!$C$2:$C$15</c:f>
              <c:numCache>
                <c:formatCode>0.00</c:formatCode>
                <c:ptCount val="14"/>
                <c:pt idx="0">
                  <c:v>0.73913043478260865</c:v>
                </c:pt>
                <c:pt idx="1">
                  <c:v>0.75</c:v>
                </c:pt>
                <c:pt idx="2">
                  <c:v>0.78947368421052633</c:v>
                </c:pt>
                <c:pt idx="3">
                  <c:v>0.8</c:v>
                </c:pt>
                <c:pt idx="4">
                  <c:v>0.8</c:v>
                </c:pt>
                <c:pt idx="5">
                  <c:v>0.8</c:v>
                </c:pt>
                <c:pt idx="6">
                  <c:v>0.85</c:v>
                </c:pt>
                <c:pt idx="7">
                  <c:v>0.85</c:v>
                </c:pt>
                <c:pt idx="8">
                  <c:v>0.85</c:v>
                </c:pt>
                <c:pt idx="9">
                  <c:v>0.9</c:v>
                </c:pt>
                <c:pt idx="10">
                  <c:v>0.9</c:v>
                </c:pt>
                <c:pt idx="11">
                  <c:v>0.9</c:v>
                </c:pt>
                <c:pt idx="12">
                  <c:v>0.9</c:v>
                </c:pt>
                <c:pt idx="13">
                  <c:v>0.95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385-47DD-A243-2CF0EC605C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axId val="141959936"/>
        <c:axId val="141961472"/>
      </c:barChart>
      <c:catAx>
        <c:axId val="141959936"/>
        <c:scaling>
          <c:orientation val="maxMin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800"/>
            </a:pPr>
            <a:endParaRPr lang="cs-CZ"/>
          </a:p>
        </c:txPr>
        <c:crossAx val="141961472"/>
        <c:crosses val="autoZero"/>
        <c:auto val="1"/>
        <c:lblAlgn val="ctr"/>
        <c:lblOffset val="100"/>
        <c:tickLblSkip val="1"/>
        <c:noMultiLvlLbl val="0"/>
      </c:catAx>
      <c:valAx>
        <c:axId val="141961472"/>
        <c:scaling>
          <c:orientation val="minMax"/>
          <c:max val="1"/>
          <c:min val="0"/>
        </c:scaling>
        <c:delete val="0"/>
        <c:axPos val="b"/>
        <c:numFmt formatCode="0.00" sourceLinked="1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00">
                <a:solidFill>
                  <a:schemeClr val="bg1"/>
                </a:solidFill>
              </a:defRPr>
            </a:pPr>
            <a:endParaRPr lang="cs-CZ"/>
          </a:p>
        </c:txPr>
        <c:crossAx val="141959936"/>
        <c:crosses val="max"/>
        <c:crossBetween val="between"/>
        <c:majorUnit val="20"/>
      </c:valAx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cs-CZ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cs-CZ" sz="2400" b="1" i="0" baseline="0" dirty="0" smtClean="0">
                <a:solidFill>
                  <a:schemeClr val="tx1"/>
                </a:solidFill>
                <a:effectLst/>
              </a:rPr>
              <a:t>Úspěšnost testerů s tělesným postižením při plnění cíle (N=84)</a:t>
            </a:r>
            <a:endParaRPr lang="cs-CZ" sz="2400" dirty="0">
              <a:solidFill>
                <a:schemeClr val="tx1"/>
              </a:solidFill>
              <a:effectLst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cs-CZ"/>
        </a:p>
      </c:txPr>
    </c:title>
    <c:autoTitleDeleted val="0"/>
    <c:plotArea>
      <c:layout>
        <c:manualLayout>
          <c:layoutTarget val="inner"/>
          <c:xMode val="edge"/>
          <c:yMode val="edge"/>
          <c:x val="0.12175682793986478"/>
          <c:y val="0.10885698562106719"/>
          <c:w val="0.86352172902840629"/>
          <c:h val="0.74344136676948269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List1!$N$5</c:f>
              <c:strCache>
                <c:ptCount val="1"/>
                <c:pt idx="0">
                  <c:v>Sjízdná cesta k cíli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fld id="{21AAEA17-7F3F-4ED6-89CE-A84629CE3B75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(64 %)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4-5C2C-47B9-8916-9E1765B40C55}"/>
                </c:ext>
              </c:extLst>
            </c:dLbl>
            <c:dLbl>
              <c:idx val="1"/>
              <c:layout/>
              <c:tx>
                <c:rich>
                  <a:bodyPr/>
                  <a:lstStyle/>
                  <a:p>
                    <a:fld id="{A4AE6CFA-4188-4054-B704-4D9C7BD7C871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(71 %)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3-5C2C-47B9-8916-9E1765B40C55}"/>
                </c:ext>
              </c:extLst>
            </c:dLbl>
            <c:dLbl>
              <c:idx val="2"/>
              <c:layout/>
              <c:tx>
                <c:rich>
                  <a:bodyPr/>
                  <a:lstStyle/>
                  <a:p>
                    <a:fld id="{DC0D734E-D52E-4DC2-A08F-CF2E7D1D4332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(86</a:t>
                    </a:r>
                    <a:r>
                      <a:rPr lang="en-US" baseline="0" smtClean="0"/>
                      <a:t>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2-5C2C-47B9-8916-9E1765B40C55}"/>
                </c:ext>
              </c:extLst>
            </c:dLbl>
            <c:dLbl>
              <c:idx val="3"/>
              <c:layout/>
              <c:tx>
                <c:rich>
                  <a:bodyPr/>
                  <a:lstStyle/>
                  <a:p>
                    <a:fld id="{F86B4C0D-E086-4954-9C1D-6CB32C2200F8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(71 %)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1-5C2C-47B9-8916-9E1765B40C55}"/>
                </c:ext>
              </c:extLst>
            </c:dLbl>
            <c:dLbl>
              <c:idx val="4"/>
              <c:layout/>
              <c:tx>
                <c:rich>
                  <a:bodyPr/>
                  <a:lstStyle/>
                  <a:p>
                    <a:fld id="{FDCC5622-11E4-4A3F-A4E1-EBE9B38EA438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(93 %)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5C2C-47B9-8916-9E1765B40C55}"/>
                </c:ext>
              </c:extLst>
            </c:dLbl>
            <c:dLbl>
              <c:idx val="5"/>
              <c:layout/>
              <c:tx>
                <c:rich>
                  <a:bodyPr/>
                  <a:lstStyle/>
                  <a:p>
                    <a:fld id="{C3ACD587-C7D5-40C5-AC06-7DB52DF95F7B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(93 %)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5C2C-47B9-8916-9E1765B40C5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List1!$M$6:$M$11</c:f>
              <c:strCache>
                <c:ptCount val="6"/>
                <c:pt idx="0">
                  <c:v>Soud </c:v>
                </c:pt>
                <c:pt idx="1">
                  <c:v>Magistrát</c:v>
                </c:pt>
                <c:pt idx="2">
                  <c:v>ČSSZ</c:v>
                </c:pt>
                <c:pt idx="3">
                  <c:v>Česká Pošta</c:v>
                </c:pt>
                <c:pt idx="4">
                  <c:v>Nemocnice</c:v>
                </c:pt>
                <c:pt idx="5">
                  <c:v>Úřad práce</c:v>
                </c:pt>
              </c:strCache>
            </c:strRef>
          </c:cat>
          <c:val>
            <c:numRef>
              <c:f>List1!$N$6:$N$11</c:f>
              <c:numCache>
                <c:formatCode>General</c:formatCode>
                <c:ptCount val="6"/>
                <c:pt idx="0">
                  <c:v>9</c:v>
                </c:pt>
                <c:pt idx="1">
                  <c:v>10</c:v>
                </c:pt>
                <c:pt idx="2">
                  <c:v>12</c:v>
                </c:pt>
                <c:pt idx="3">
                  <c:v>10</c:v>
                </c:pt>
                <c:pt idx="4">
                  <c:v>13</c:v>
                </c:pt>
                <c:pt idx="5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C2C-47B9-8916-9E1765B40C55}"/>
            </c:ext>
          </c:extLst>
        </c:ser>
        <c:ser>
          <c:idx val="1"/>
          <c:order val="1"/>
          <c:tx>
            <c:strRef>
              <c:f>List1!$O$5</c:f>
              <c:strCache>
                <c:ptCount val="1"/>
                <c:pt idx="0">
                  <c:v>Částečně sjízdná cesta k cíli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fld id="{67432384-172E-448D-8314-40E036553105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(7 %)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C-5C2C-47B9-8916-9E1765B40C55}"/>
                </c:ext>
              </c:extLst>
            </c:dLbl>
            <c:dLbl>
              <c:idx val="1"/>
              <c:layout/>
              <c:tx>
                <c:rich>
                  <a:bodyPr/>
                  <a:lstStyle/>
                  <a:p>
                    <a:fld id="{EC2AD985-8161-4C58-90BC-852646E9C998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(7 %)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5C2C-47B9-8916-9E1765B40C55}"/>
                </c:ext>
              </c:extLst>
            </c:dLbl>
            <c:dLbl>
              <c:idx val="2"/>
              <c:layout/>
              <c:tx>
                <c:rich>
                  <a:bodyPr/>
                  <a:lstStyle/>
                  <a:p>
                    <a:fld id="{3AE6B7B2-2D40-4F0D-B042-F6E140E02252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(7 %)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A-5C2C-47B9-8916-9E1765B40C55}"/>
                </c:ext>
              </c:extLst>
            </c:dLbl>
            <c:dLbl>
              <c:idx val="3"/>
              <c:layout/>
              <c:tx>
                <c:rich>
                  <a:bodyPr/>
                  <a:lstStyle/>
                  <a:p>
                    <a:fld id="{29FCD256-F5EB-4031-9C56-AD82F2A90353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(21 %)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0-5C2C-47B9-8916-9E1765B40C5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List1!$M$6:$M$11</c:f>
              <c:strCache>
                <c:ptCount val="6"/>
                <c:pt idx="0">
                  <c:v>Soud </c:v>
                </c:pt>
                <c:pt idx="1">
                  <c:v>Magistrát</c:v>
                </c:pt>
                <c:pt idx="2">
                  <c:v>ČSSZ</c:v>
                </c:pt>
                <c:pt idx="3">
                  <c:v>Česká Pošta</c:v>
                </c:pt>
                <c:pt idx="4">
                  <c:v>Nemocnice</c:v>
                </c:pt>
                <c:pt idx="5">
                  <c:v>Úřad práce</c:v>
                </c:pt>
              </c:strCache>
            </c:strRef>
          </c:cat>
          <c:val>
            <c:numRef>
              <c:f>List1!$O$6:$O$11</c:f>
              <c:numCache>
                <c:formatCode>General</c:formatCode>
                <c:ptCount val="6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C2C-47B9-8916-9E1765B40C55}"/>
            </c:ext>
          </c:extLst>
        </c:ser>
        <c:ser>
          <c:idx val="2"/>
          <c:order val="2"/>
          <c:tx>
            <c:strRef>
              <c:f>List1!$P$5</c:f>
              <c:strCache>
                <c:ptCount val="1"/>
                <c:pt idx="0">
                  <c:v>Nesjízdná cesta k cíli</c:v>
                </c:pt>
              </c:strCache>
            </c:strRef>
          </c:tx>
          <c:spPr>
            <a:solidFill>
              <a:srgbClr val="AA0546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fld id="{83BF9256-B73C-4B44-A277-CD51351C307D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(14 %)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D-5C2C-47B9-8916-9E1765B40C55}"/>
                </c:ext>
              </c:extLst>
            </c:dLbl>
            <c:dLbl>
              <c:idx val="1"/>
              <c:layout/>
              <c:tx>
                <c:rich>
                  <a:bodyPr/>
                  <a:lstStyle/>
                  <a:p>
                    <a:fld id="{0525023E-50F6-411B-BF9D-3626F6F48323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(21 %)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F-5C2C-47B9-8916-9E1765B40C55}"/>
                </c:ext>
              </c:extLst>
            </c:dLbl>
            <c:dLbl>
              <c:idx val="2"/>
              <c:layout/>
              <c:tx>
                <c:rich>
                  <a:bodyPr/>
                  <a:lstStyle/>
                  <a:p>
                    <a:fld id="{0A3AC579-543A-4554-A395-061DBE5D7D57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(7 %)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5C2C-47B9-8916-9E1765B40C55}"/>
                </c:ext>
              </c:extLst>
            </c:dLbl>
            <c:dLbl>
              <c:idx val="3"/>
              <c:layout/>
              <c:tx>
                <c:rich>
                  <a:bodyPr/>
                  <a:lstStyle/>
                  <a:p>
                    <a:fld id="{A61827A3-4A6C-4096-8EAC-8FA3AD7521F5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(7 %)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8-5C2C-47B9-8916-9E1765B40C55}"/>
                </c:ext>
              </c:extLst>
            </c:dLbl>
            <c:dLbl>
              <c:idx val="4"/>
              <c:layout/>
              <c:tx>
                <c:rich>
                  <a:bodyPr/>
                  <a:lstStyle/>
                  <a:p>
                    <a:fld id="{1980015F-8F5A-4261-AAC0-2AD76C5DC681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(7 %)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5C2C-47B9-8916-9E1765B40C55}"/>
                </c:ext>
              </c:extLst>
            </c:dLbl>
            <c:dLbl>
              <c:idx val="5"/>
              <c:layout/>
              <c:tx>
                <c:rich>
                  <a:bodyPr/>
                  <a:lstStyle/>
                  <a:p>
                    <a:fld id="{0766544E-11DE-4B52-9029-2E41A5C6DA0D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(7 %)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5C2C-47B9-8916-9E1765B40C5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List1!$M$6:$M$11</c:f>
              <c:strCache>
                <c:ptCount val="6"/>
                <c:pt idx="0">
                  <c:v>Soud </c:v>
                </c:pt>
                <c:pt idx="1">
                  <c:v>Magistrát</c:v>
                </c:pt>
                <c:pt idx="2">
                  <c:v>ČSSZ</c:v>
                </c:pt>
                <c:pt idx="3">
                  <c:v>Česká Pošta</c:v>
                </c:pt>
                <c:pt idx="4">
                  <c:v>Nemocnice</c:v>
                </c:pt>
                <c:pt idx="5">
                  <c:v>Úřad práce</c:v>
                </c:pt>
              </c:strCache>
            </c:strRef>
          </c:cat>
          <c:val>
            <c:numRef>
              <c:f>List1!$P$6:$P$11</c:f>
              <c:numCache>
                <c:formatCode>General</c:formatCode>
                <c:ptCount val="6"/>
                <c:pt idx="0">
                  <c:v>2</c:v>
                </c:pt>
                <c:pt idx="1">
                  <c:v>3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C2C-47B9-8916-9E1765B40C55}"/>
            </c:ext>
          </c:extLst>
        </c:ser>
        <c:ser>
          <c:idx val="3"/>
          <c:order val="3"/>
          <c:tx>
            <c:strRef>
              <c:f>List1!$Q$5</c:f>
              <c:strCache>
                <c:ptCount val="1"/>
                <c:pt idx="0">
                  <c:v>Tester se nedostal do budovy</c:v>
                </c:pt>
              </c:strCache>
            </c:strRef>
          </c:tx>
          <c:spPr>
            <a:solidFill>
              <a:srgbClr val="FF7D28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fld id="{6EC59E55-D16D-4738-A622-511FF7ADBA9F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(14 %)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E-5C2C-47B9-8916-9E1765B40C5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List1!$M$6:$M$11</c:f>
              <c:strCache>
                <c:ptCount val="6"/>
                <c:pt idx="0">
                  <c:v>Soud </c:v>
                </c:pt>
                <c:pt idx="1">
                  <c:v>Magistrát</c:v>
                </c:pt>
                <c:pt idx="2">
                  <c:v>ČSSZ</c:v>
                </c:pt>
                <c:pt idx="3">
                  <c:v>Česká Pošta</c:v>
                </c:pt>
                <c:pt idx="4">
                  <c:v>Nemocnice</c:v>
                </c:pt>
                <c:pt idx="5">
                  <c:v>Úřad práce</c:v>
                </c:pt>
              </c:strCache>
            </c:strRef>
          </c:cat>
          <c:val>
            <c:numRef>
              <c:f>List1!$Q$6:$Q$11</c:f>
              <c:numCache>
                <c:formatCode>General</c:formatCode>
                <c:ptCount val="6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C2C-47B9-8916-9E1765B40C55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493139712"/>
        <c:axId val="493142664"/>
      </c:barChart>
      <c:catAx>
        <c:axId val="49313971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493142664"/>
        <c:crosses val="autoZero"/>
        <c:auto val="1"/>
        <c:lblAlgn val="ctr"/>
        <c:lblOffset val="100"/>
        <c:noMultiLvlLbl val="0"/>
      </c:catAx>
      <c:valAx>
        <c:axId val="493142664"/>
        <c:scaling>
          <c:orientation val="minMax"/>
          <c:max val="14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493139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cs-CZ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lang="cs-CZ" dirty="0" smtClean="0"/>
            </a:pPr>
            <a:r>
              <a:rPr lang="cs-CZ" dirty="0" smtClean="0"/>
              <a:t>Průměrné skóre přístupnosti všech budov lidem s tělesným postižením (N=84)</a:t>
            </a: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34180692257217848"/>
          <c:y val="0.15454471113074095"/>
          <c:w val="0.32042208005249345"/>
          <c:h val="0.81082103136074224"/>
        </c:manualLayout>
      </c:layout>
      <c:doughnutChart>
        <c:varyColors val="1"/>
        <c:ser>
          <c:idx val="0"/>
          <c:order val="0"/>
          <c:spPr>
            <a:solidFill>
              <a:schemeClr val="accent1"/>
            </a:solidFill>
            <a:ln w="19050">
              <a:solidFill>
                <a:schemeClr val="bg1"/>
              </a:solidFill>
            </a:ln>
          </c:spPr>
          <c:dPt>
            <c:idx val="1"/>
            <c:bubble3D val="0"/>
            <c:spPr>
              <a:solidFill>
                <a:srgbClr val="AA0546"/>
              </a:solidFill>
              <a:ln w="19050"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FB41-4352-829D-6A264AA1AFA3}"/>
              </c:ext>
            </c:extLst>
          </c:dPt>
          <c:dPt>
            <c:idx val="2"/>
            <c:bubble3D val="0"/>
            <c:spPr>
              <a:solidFill>
                <a:schemeClr val="bg1">
                  <a:lumMod val="75000"/>
                </a:schemeClr>
              </a:solidFill>
              <a:ln w="19050"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3-FB41-4352-829D-6A264AA1AFA3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 w="19050"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FB41-4352-829D-6A264AA1AFA3}"/>
              </c:ext>
            </c:extLst>
          </c:dPt>
          <c:dPt>
            <c:idx val="4"/>
            <c:bubble3D val="0"/>
            <c:spPr>
              <a:solidFill>
                <a:schemeClr val="accent2"/>
              </a:solidFill>
              <a:ln w="19050"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7-FB41-4352-829D-6A264AA1AFA3}"/>
              </c:ext>
            </c:extLst>
          </c:dPt>
          <c:dLbls>
            <c:dLbl>
              <c:idx val="0"/>
              <c:layout/>
              <c:numFmt formatCode="#,##0.00" sourceLinked="0"/>
              <c:spPr>
                <a:noFill/>
                <a:ln>
                  <a:noFill/>
                </a:ln>
                <a:effectLst/>
              </c:spPr>
              <c:txPr>
                <a:bodyPr/>
                <a:lstStyle/>
                <a:p>
                  <a:pPr>
                    <a:defRPr sz="2000" b="1">
                      <a:solidFill>
                        <a:schemeClr val="bg1"/>
                      </a:solidFill>
                    </a:defRPr>
                  </a:pPr>
                  <a:endParaRPr lang="cs-CZ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9-FB41-4352-829D-6A264AA1AFA3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FB41-4352-829D-6A264AA1AFA3}"/>
                </c:ext>
              </c:extLst>
            </c:dLbl>
            <c:dLbl>
              <c:idx val="2"/>
              <c:numFmt formatCode="#,##0.00" sourceLinked="0"/>
              <c:spPr>
                <a:noFill/>
                <a:ln>
                  <a:noFill/>
                </a:ln>
                <a:effectLst/>
              </c:spPr>
              <c:txPr>
                <a:bodyPr/>
                <a:lstStyle/>
                <a:p>
                  <a:pPr>
                    <a:defRPr sz="1800" b="1">
                      <a:solidFill>
                        <a:schemeClr val="tx1"/>
                      </a:solidFill>
                    </a:defRPr>
                  </a:pPr>
                  <a:endParaRPr lang="cs-CZ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B41-4352-829D-6A264AA1AFA3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800" b="1">
                    <a:solidFill>
                      <a:schemeClr val="bg1"/>
                    </a:solidFill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
</c:separator>
            <c:showLeaderLines val="1"/>
            <c:extLst>
              <c:ext xmlns:c15="http://schemas.microsoft.com/office/drawing/2012/chart" uri="{CE6537A1-D6FC-4f65-9D91-7224C49458BB}"/>
            </c:extLst>
          </c:dLbls>
          <c:cat>
            <c:strRef>
              <c:f>List1!$A$1:$A$5</c:f>
              <c:strCache>
                <c:ptCount val="1"/>
                <c:pt idx="0">
                  <c:v>skóre</c:v>
                </c:pt>
              </c:strCache>
            </c:strRef>
          </c:cat>
          <c:val>
            <c:numRef>
              <c:f>List1!$B$1:$B$5</c:f>
              <c:numCache>
                <c:formatCode>General</c:formatCode>
                <c:ptCount val="5"/>
                <c:pt idx="0">
                  <c:v>0.7038365259738314</c:v>
                </c:pt>
                <c:pt idx="1">
                  <c:v>0.2961634740261686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B41-4352-829D-6A264AA1AF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cs-CZ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1" i="0" u="none" strike="noStrike" kern="1200" baseline="0">
                <a:solidFill>
                  <a:prstClr val="black"/>
                </a:solidFill>
                <a:latin typeface="+mn-lt"/>
                <a:ea typeface="+mn-ea"/>
                <a:cs typeface="+mn-cs"/>
              </a:defRPr>
            </a:pPr>
            <a:r>
              <a:rPr lang="cs-CZ" sz="2000" b="1" dirty="0" smtClean="0">
                <a:effectLst/>
              </a:rPr>
              <a:t>Skóre </a:t>
            </a:r>
            <a:r>
              <a:rPr lang="cs-CZ" sz="2000" b="1" dirty="0" smtClean="0">
                <a:effectLst/>
              </a:rPr>
              <a:t>přístupnosti všech veřejných budov lidem s tělesným postižením dle měst (</a:t>
            </a:r>
            <a:r>
              <a:rPr lang="cs-CZ" sz="2000" b="1" dirty="0" smtClean="0">
                <a:effectLst/>
              </a:rPr>
              <a:t>N=84</a:t>
            </a:r>
            <a:r>
              <a:rPr lang="cs-CZ" sz="2000" b="1" dirty="0" smtClean="0">
                <a:effectLst/>
              </a:rPr>
              <a:t>)</a:t>
            </a:r>
            <a:endParaRPr lang="cs-CZ" sz="2000" dirty="0" smtClean="0">
              <a:effectLst/>
            </a:endParaRPr>
          </a:p>
        </c:rich>
      </c:tx>
      <c:layout>
        <c:manualLayout>
          <c:xMode val="edge"/>
          <c:yMode val="edge"/>
          <c:x val="0.12247654199475065"/>
          <c:y val="1.2827539090157804E-2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0.20367625126288949"/>
          <c:y val="9.1704379968272548E-2"/>
          <c:w val="0.75828706747705421"/>
          <c:h val="0.89304519111720193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List1!$B$1</c:f>
              <c:strCache>
                <c:ptCount val="1"/>
                <c:pt idx="0">
                  <c:v>skóre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bg1"/>
              </a:solidFill>
            </a:ln>
          </c:spPr>
          <c:invertIfNegative val="0"/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>
                    <a:solidFill>
                      <a:schemeClr val="bg1"/>
                    </a:solidFill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List1!$A$2:$A$15</c:f>
              <c:strCache>
                <c:ptCount val="14"/>
                <c:pt idx="0">
                  <c:v>Plzeň</c:v>
                </c:pt>
                <c:pt idx="1">
                  <c:v>Brno</c:v>
                </c:pt>
                <c:pt idx="2">
                  <c:v>Ostrava</c:v>
                </c:pt>
                <c:pt idx="3">
                  <c:v>Zlín</c:v>
                </c:pt>
                <c:pt idx="4">
                  <c:v>Karlovy Vary</c:v>
                </c:pt>
                <c:pt idx="5">
                  <c:v>České Budějovice</c:v>
                </c:pt>
                <c:pt idx="6">
                  <c:v>Hradec Králové</c:v>
                </c:pt>
                <c:pt idx="7">
                  <c:v>Liberec</c:v>
                </c:pt>
                <c:pt idx="8">
                  <c:v>Ústí nad Labem</c:v>
                </c:pt>
                <c:pt idx="9">
                  <c:v>Jihlava</c:v>
                </c:pt>
                <c:pt idx="10">
                  <c:v>Pardubice</c:v>
                </c:pt>
                <c:pt idx="11">
                  <c:v>Olomouc</c:v>
                </c:pt>
                <c:pt idx="12">
                  <c:v>Příbram</c:v>
                </c:pt>
                <c:pt idx="13">
                  <c:v>Praha</c:v>
                </c:pt>
              </c:strCache>
            </c:strRef>
          </c:cat>
          <c:val>
            <c:numRef>
              <c:f>List1!$B$2:$B$15</c:f>
              <c:numCache>
                <c:formatCode>0.00</c:formatCode>
                <c:ptCount val="14"/>
                <c:pt idx="0">
                  <c:v>0.87</c:v>
                </c:pt>
                <c:pt idx="1">
                  <c:v>0.79</c:v>
                </c:pt>
                <c:pt idx="2">
                  <c:v>0.78</c:v>
                </c:pt>
                <c:pt idx="3">
                  <c:v>0.77</c:v>
                </c:pt>
                <c:pt idx="4">
                  <c:v>0.75</c:v>
                </c:pt>
                <c:pt idx="5">
                  <c:v>0.73</c:v>
                </c:pt>
                <c:pt idx="6">
                  <c:v>0.7</c:v>
                </c:pt>
                <c:pt idx="7">
                  <c:v>0.69</c:v>
                </c:pt>
                <c:pt idx="8">
                  <c:v>0.67</c:v>
                </c:pt>
                <c:pt idx="9">
                  <c:v>0.66</c:v>
                </c:pt>
                <c:pt idx="10">
                  <c:v>0.63</c:v>
                </c:pt>
                <c:pt idx="11">
                  <c:v>0.61</c:v>
                </c:pt>
                <c:pt idx="12">
                  <c:v>0.6</c:v>
                </c:pt>
                <c:pt idx="13">
                  <c:v>0.55000000000000004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FF8-4873-B8DE-ADF720F214C0}"/>
            </c:ext>
          </c:extLst>
        </c:ser>
        <c:ser>
          <c:idx val="1"/>
          <c:order val="1"/>
          <c:tx>
            <c:strRef>
              <c:f>List1!$C$1</c:f>
              <c:strCache>
                <c:ptCount val="1"/>
              </c:strCache>
            </c:strRef>
          </c:tx>
          <c:spPr>
            <a:solidFill>
              <a:srgbClr val="AA0546"/>
            </a:solidFill>
            <a:ln w="19050">
              <a:solidFill>
                <a:schemeClr val="bg1"/>
              </a:solidFill>
            </a:ln>
          </c:spPr>
          <c:invertIfNegative val="0"/>
          <c:cat>
            <c:strRef>
              <c:f>List1!$A$2:$A$15</c:f>
              <c:strCache>
                <c:ptCount val="14"/>
                <c:pt idx="0">
                  <c:v>Plzeň</c:v>
                </c:pt>
                <c:pt idx="1">
                  <c:v>Brno</c:v>
                </c:pt>
                <c:pt idx="2">
                  <c:v>Ostrava</c:v>
                </c:pt>
                <c:pt idx="3">
                  <c:v>Zlín</c:v>
                </c:pt>
                <c:pt idx="4">
                  <c:v>Karlovy Vary</c:v>
                </c:pt>
                <c:pt idx="5">
                  <c:v>České Budějovice</c:v>
                </c:pt>
                <c:pt idx="6">
                  <c:v>Hradec Králové</c:v>
                </c:pt>
                <c:pt idx="7">
                  <c:v>Liberec</c:v>
                </c:pt>
                <c:pt idx="8">
                  <c:v>Ústí nad Labem</c:v>
                </c:pt>
                <c:pt idx="9">
                  <c:v>Jihlava</c:v>
                </c:pt>
                <c:pt idx="10">
                  <c:v>Pardubice</c:v>
                </c:pt>
                <c:pt idx="11">
                  <c:v>Olomouc</c:v>
                </c:pt>
                <c:pt idx="12">
                  <c:v>Příbram</c:v>
                </c:pt>
                <c:pt idx="13">
                  <c:v>Praha</c:v>
                </c:pt>
              </c:strCache>
            </c:strRef>
          </c:cat>
          <c:val>
            <c:numRef>
              <c:f>List1!$C$2:$C$15</c:f>
              <c:numCache>
                <c:formatCode>0.00</c:formatCode>
                <c:ptCount val="14"/>
                <c:pt idx="0">
                  <c:v>0.13</c:v>
                </c:pt>
                <c:pt idx="1">
                  <c:v>0.20999999999999996</c:v>
                </c:pt>
                <c:pt idx="2">
                  <c:v>0.21999999999999997</c:v>
                </c:pt>
                <c:pt idx="3">
                  <c:v>0.22999999999999998</c:v>
                </c:pt>
                <c:pt idx="4">
                  <c:v>0.25</c:v>
                </c:pt>
                <c:pt idx="5">
                  <c:v>0.27</c:v>
                </c:pt>
                <c:pt idx="6">
                  <c:v>0.30000000000000004</c:v>
                </c:pt>
                <c:pt idx="7">
                  <c:v>0.31000000000000005</c:v>
                </c:pt>
                <c:pt idx="8">
                  <c:v>0.32999999999999996</c:v>
                </c:pt>
                <c:pt idx="9">
                  <c:v>0.33999999999999997</c:v>
                </c:pt>
                <c:pt idx="10">
                  <c:v>0.37</c:v>
                </c:pt>
                <c:pt idx="11">
                  <c:v>0.39</c:v>
                </c:pt>
                <c:pt idx="12">
                  <c:v>0.4</c:v>
                </c:pt>
                <c:pt idx="13">
                  <c:v>0.44999999999999996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FF8-4873-B8DE-ADF720F214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axId val="141959936"/>
        <c:axId val="141961472"/>
      </c:barChart>
      <c:catAx>
        <c:axId val="141959936"/>
        <c:scaling>
          <c:orientation val="maxMin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800"/>
            </a:pPr>
            <a:endParaRPr lang="cs-CZ"/>
          </a:p>
        </c:txPr>
        <c:crossAx val="141961472"/>
        <c:crosses val="autoZero"/>
        <c:auto val="1"/>
        <c:lblAlgn val="ctr"/>
        <c:lblOffset val="100"/>
        <c:tickLblSkip val="1"/>
        <c:noMultiLvlLbl val="0"/>
      </c:catAx>
      <c:valAx>
        <c:axId val="141961472"/>
        <c:scaling>
          <c:orientation val="minMax"/>
          <c:max val="1"/>
          <c:min val="0"/>
        </c:scaling>
        <c:delete val="0"/>
        <c:axPos val="b"/>
        <c:numFmt formatCode="0.00" sourceLinked="1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00">
                <a:solidFill>
                  <a:schemeClr val="bg1"/>
                </a:solidFill>
              </a:defRPr>
            </a:pPr>
            <a:endParaRPr lang="cs-CZ"/>
          </a:p>
        </c:txPr>
        <c:crossAx val="141959936"/>
        <c:crosses val="max"/>
        <c:crossBetween val="between"/>
        <c:majorUnit val="20"/>
      </c:valAx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cs-CZ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2400"/>
            </a:pPr>
            <a:r>
              <a:rPr lang="cs-CZ" sz="2400" dirty="0" smtClean="0">
                <a:effectLst/>
              </a:rPr>
              <a:t>Skóre přístupnosti nemocnice lidem s tělesným postižením dle měst (N=14)</a:t>
            </a:r>
            <a:endParaRPr lang="cs-CZ" sz="2400" dirty="0">
              <a:effectLst/>
            </a:endParaRP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20367625126288949"/>
          <c:y val="0.10782460449324568"/>
          <c:w val="0.75828706747705421"/>
          <c:h val="0.87692513665149641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List1!$B$1</c:f>
              <c:strCache>
                <c:ptCount val="1"/>
                <c:pt idx="0">
                  <c:v>skóre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bg1"/>
              </a:solidFill>
            </a:ln>
          </c:spPr>
          <c:invertIfNegative val="0"/>
          <c:dLbls>
            <c:numFmt formatCode="#,##0.0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>
                    <a:solidFill>
                      <a:schemeClr val="bg1"/>
                    </a:solidFill>
                  </a:defRPr>
                </a:pPr>
                <a:endParaRPr lang="cs-CZ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List1!$A$2:$A$15</c:f>
              <c:strCache>
                <c:ptCount val="14"/>
                <c:pt idx="0">
                  <c:v>Plzeň</c:v>
                </c:pt>
                <c:pt idx="1">
                  <c:v>Ostrava</c:v>
                </c:pt>
                <c:pt idx="2">
                  <c:v>Karlovy Vary</c:v>
                </c:pt>
                <c:pt idx="3">
                  <c:v>Zlín</c:v>
                </c:pt>
                <c:pt idx="4">
                  <c:v>Brno</c:v>
                </c:pt>
                <c:pt idx="5">
                  <c:v>Hradec Králové</c:v>
                </c:pt>
                <c:pt idx="6">
                  <c:v>Příbram</c:v>
                </c:pt>
                <c:pt idx="7">
                  <c:v>České Budějovice</c:v>
                </c:pt>
                <c:pt idx="8">
                  <c:v>Liberec</c:v>
                </c:pt>
                <c:pt idx="9">
                  <c:v>Pardubice</c:v>
                </c:pt>
                <c:pt idx="10">
                  <c:v>Praha</c:v>
                </c:pt>
                <c:pt idx="11">
                  <c:v>Jihlava</c:v>
                </c:pt>
                <c:pt idx="12">
                  <c:v>Ústí nad Labem</c:v>
                </c:pt>
                <c:pt idx="13">
                  <c:v>Olomouc</c:v>
                </c:pt>
              </c:strCache>
            </c:strRef>
          </c:cat>
          <c:val>
            <c:numRef>
              <c:f>List1!$B$2:$B$15</c:f>
              <c:numCache>
                <c:formatCode>0.00</c:formatCode>
                <c:ptCount val="14"/>
                <c:pt idx="0">
                  <c:v>0.97435897435897434</c:v>
                </c:pt>
                <c:pt idx="1">
                  <c:v>0.94871794871794868</c:v>
                </c:pt>
                <c:pt idx="2">
                  <c:v>0.89743589743589747</c:v>
                </c:pt>
                <c:pt idx="3">
                  <c:v>0.88235294117647056</c:v>
                </c:pt>
                <c:pt idx="4">
                  <c:v>0.87878787878787878</c:v>
                </c:pt>
                <c:pt idx="5">
                  <c:v>0.85897435897435892</c:v>
                </c:pt>
                <c:pt idx="6">
                  <c:v>0.83333333333333337</c:v>
                </c:pt>
                <c:pt idx="7">
                  <c:v>0.83333333333333337</c:v>
                </c:pt>
                <c:pt idx="8">
                  <c:v>0.7567567567567568</c:v>
                </c:pt>
                <c:pt idx="9">
                  <c:v>0.75641025641025639</c:v>
                </c:pt>
                <c:pt idx="10">
                  <c:v>0.72093023255813948</c:v>
                </c:pt>
                <c:pt idx="11">
                  <c:v>0.66249999999999998</c:v>
                </c:pt>
                <c:pt idx="12">
                  <c:v>0.65909090909090906</c:v>
                </c:pt>
                <c:pt idx="13">
                  <c:v>0.65151515151515149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2AC-4909-8A36-E6B742E90A7B}"/>
            </c:ext>
          </c:extLst>
        </c:ser>
        <c:ser>
          <c:idx val="1"/>
          <c:order val="1"/>
          <c:tx>
            <c:strRef>
              <c:f>List1!$C$1</c:f>
              <c:strCache>
                <c:ptCount val="1"/>
              </c:strCache>
            </c:strRef>
          </c:tx>
          <c:spPr>
            <a:solidFill>
              <a:srgbClr val="AA0546"/>
            </a:solidFill>
            <a:ln w="19050">
              <a:solidFill>
                <a:schemeClr val="bg1"/>
              </a:solidFill>
            </a:ln>
          </c:spPr>
          <c:invertIfNegative val="0"/>
          <c:cat>
            <c:strRef>
              <c:f>List1!$A$2:$A$15</c:f>
              <c:strCache>
                <c:ptCount val="14"/>
                <c:pt idx="0">
                  <c:v>Plzeň</c:v>
                </c:pt>
                <c:pt idx="1">
                  <c:v>Ostrava</c:v>
                </c:pt>
                <c:pt idx="2">
                  <c:v>Karlovy Vary</c:v>
                </c:pt>
                <c:pt idx="3">
                  <c:v>Zlín</c:v>
                </c:pt>
                <c:pt idx="4">
                  <c:v>Brno</c:v>
                </c:pt>
                <c:pt idx="5">
                  <c:v>Hradec Králové</c:v>
                </c:pt>
                <c:pt idx="6">
                  <c:v>Příbram</c:v>
                </c:pt>
                <c:pt idx="7">
                  <c:v>České Budějovice</c:v>
                </c:pt>
                <c:pt idx="8">
                  <c:v>Liberec</c:v>
                </c:pt>
                <c:pt idx="9">
                  <c:v>Pardubice</c:v>
                </c:pt>
                <c:pt idx="10">
                  <c:v>Praha</c:v>
                </c:pt>
                <c:pt idx="11">
                  <c:v>Jihlava</c:v>
                </c:pt>
                <c:pt idx="12">
                  <c:v>Ústí nad Labem</c:v>
                </c:pt>
                <c:pt idx="13">
                  <c:v>Olomouc</c:v>
                </c:pt>
              </c:strCache>
            </c:strRef>
          </c:cat>
          <c:val>
            <c:numRef>
              <c:f>List1!$C$2:$C$15</c:f>
              <c:numCache>
                <c:formatCode>0.00</c:formatCode>
                <c:ptCount val="14"/>
                <c:pt idx="0">
                  <c:v>2.5641025641025661E-2</c:v>
                </c:pt>
                <c:pt idx="1">
                  <c:v>5.1282051282051322E-2</c:v>
                </c:pt>
                <c:pt idx="2">
                  <c:v>0.10256410256410253</c:v>
                </c:pt>
                <c:pt idx="3">
                  <c:v>0.11764705882352944</c:v>
                </c:pt>
                <c:pt idx="4">
                  <c:v>0.12121212121212122</c:v>
                </c:pt>
                <c:pt idx="5">
                  <c:v>0.14102564102564108</c:v>
                </c:pt>
                <c:pt idx="6">
                  <c:v>0.16666666666666663</c:v>
                </c:pt>
                <c:pt idx="7">
                  <c:v>0.16666666666666663</c:v>
                </c:pt>
                <c:pt idx="8">
                  <c:v>0.2432432432432432</c:v>
                </c:pt>
                <c:pt idx="9">
                  <c:v>0.24358974358974361</c:v>
                </c:pt>
                <c:pt idx="10">
                  <c:v>0.27906976744186052</c:v>
                </c:pt>
                <c:pt idx="11">
                  <c:v>0.33750000000000002</c:v>
                </c:pt>
                <c:pt idx="12">
                  <c:v>0.34090909090909094</c:v>
                </c:pt>
                <c:pt idx="13">
                  <c:v>0.34848484848484851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2AC-4909-8A36-E6B742E90A7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100"/>
        <c:axId val="442935256"/>
        <c:axId val="442937608"/>
      </c:barChart>
      <c:catAx>
        <c:axId val="442935256"/>
        <c:scaling>
          <c:orientation val="maxMin"/>
        </c:scaling>
        <c:delete val="0"/>
        <c:axPos val="l"/>
        <c:numFmt formatCode="General" sourceLinked="0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800"/>
            </a:pPr>
            <a:endParaRPr lang="cs-CZ"/>
          </a:p>
        </c:txPr>
        <c:crossAx val="442937608"/>
        <c:crosses val="autoZero"/>
        <c:auto val="1"/>
        <c:lblAlgn val="ctr"/>
        <c:lblOffset val="100"/>
        <c:tickLblSkip val="1"/>
        <c:noMultiLvlLbl val="0"/>
      </c:catAx>
      <c:valAx>
        <c:axId val="442937608"/>
        <c:scaling>
          <c:orientation val="minMax"/>
          <c:max val="1"/>
          <c:min val="0"/>
        </c:scaling>
        <c:delete val="0"/>
        <c:axPos val="b"/>
        <c:numFmt formatCode="0.00" sourceLinked="1"/>
        <c:majorTickMark val="out"/>
        <c:minorTickMark val="none"/>
        <c:tickLblPos val="nextTo"/>
        <c:spPr>
          <a:ln>
            <a:noFill/>
          </a:ln>
        </c:spPr>
        <c:txPr>
          <a:bodyPr/>
          <a:lstStyle/>
          <a:p>
            <a:pPr>
              <a:defRPr sz="100">
                <a:solidFill>
                  <a:schemeClr val="bg1"/>
                </a:solidFill>
              </a:defRPr>
            </a:pPr>
            <a:endParaRPr lang="cs-CZ"/>
          </a:p>
        </c:txPr>
        <c:crossAx val="442935256"/>
        <c:crosses val="max"/>
        <c:crossBetween val="between"/>
        <c:majorUnit val="20"/>
      </c:valAx>
    </c:plotArea>
    <c:plotVisOnly val="1"/>
    <c:dispBlanksAs val="gap"/>
    <c:showDLblsOverMax val="0"/>
  </c:chart>
  <c:spPr>
    <a:ln>
      <a:noFill/>
    </a:ln>
  </c:spPr>
  <c:txPr>
    <a:bodyPr/>
    <a:lstStyle/>
    <a:p>
      <a:pPr>
        <a:defRPr sz="1800"/>
      </a:pPr>
      <a:endParaRPr lang="cs-CZ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cs-CZ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cs-CZ" sz="2400" b="1" i="0" baseline="0" dirty="0" smtClean="0">
                <a:effectLst/>
              </a:rPr>
              <a:t>Úspěšnost testerů se zrakovým postižením při plnění cíle (N=84)</a:t>
            </a:r>
            <a:endParaRPr lang="cs-CZ" sz="2400" dirty="0">
              <a:effectLst/>
            </a:endParaRPr>
          </a:p>
        </c:rich>
      </c:tx>
      <c:layout>
        <c:manualLayout>
          <c:xMode val="edge"/>
          <c:yMode val="edge"/>
          <c:x val="0.19408386210837433"/>
          <c:y val="2.4285335481831254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cs-CZ"/>
        </a:p>
      </c:txPr>
    </c:title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List1!$V$5</c:f>
              <c:strCache>
                <c:ptCount val="1"/>
                <c:pt idx="0">
                  <c:v>Splnili cíl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fld id="{001D3296-17BC-4E13-A436-80B0C3E9913C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(21 %)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0-6C3B-42F6-B99F-7296B209A4CE}"/>
                </c:ext>
              </c:extLst>
            </c:dLbl>
            <c:dLbl>
              <c:idx val="1"/>
              <c:layout/>
              <c:tx>
                <c:rich>
                  <a:bodyPr/>
                  <a:lstStyle/>
                  <a:p>
                    <a:fld id="{EFD669F5-9B9C-407B-B0A7-FF5BA2BF4176}" type="VALUE">
                      <a:rPr lang="en-US" smtClean="0"/>
                      <a:pPr/>
                      <a:t>[HODNOTA]</a:t>
                    </a:fld>
                    <a:r>
                      <a:rPr lang="en-US" baseline="0" smtClean="0"/>
                      <a:t> (36 %)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E-6C3B-42F6-B99F-7296B209A4CE}"/>
                </c:ext>
              </c:extLst>
            </c:dLbl>
            <c:dLbl>
              <c:idx val="2"/>
              <c:layout/>
              <c:tx>
                <c:rich>
                  <a:bodyPr/>
                  <a:lstStyle/>
                  <a:p>
                    <a:fld id="{A29E21E5-6D1A-439B-BE3A-05DD508692C3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(36 %)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C-6C3B-42F6-B99F-7296B209A4CE}"/>
                </c:ext>
              </c:extLst>
            </c:dLbl>
            <c:dLbl>
              <c:idx val="3"/>
              <c:layout/>
              <c:tx>
                <c:rich>
                  <a:bodyPr/>
                  <a:lstStyle/>
                  <a:p>
                    <a:fld id="{38E22D5B-439F-48A8-A611-FDD44CD5F25C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(43</a:t>
                    </a:r>
                    <a:r>
                      <a:rPr lang="en-US" baseline="0" smtClean="0"/>
                      <a:t>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8-6C3B-42F6-B99F-7296B209A4CE}"/>
                </c:ext>
              </c:extLst>
            </c:dLbl>
            <c:dLbl>
              <c:idx val="4"/>
              <c:layout/>
              <c:tx>
                <c:rich>
                  <a:bodyPr/>
                  <a:lstStyle/>
                  <a:p>
                    <a:fld id="{8F39B84C-04DC-4C8C-A321-E9EBDE3A8791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(50</a:t>
                    </a:r>
                    <a:r>
                      <a:rPr lang="en-US" baseline="0" smtClean="0"/>
                      <a:t>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6C3B-42F6-B99F-7296B209A4CE}"/>
                </c:ext>
              </c:extLst>
            </c:dLbl>
            <c:dLbl>
              <c:idx val="5"/>
              <c:layout/>
              <c:tx>
                <c:rich>
                  <a:bodyPr/>
                  <a:lstStyle/>
                  <a:p>
                    <a:fld id="{9F90BB68-5D28-4F3E-AC49-598F54E2BF08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(71 %)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6C3B-42F6-B99F-7296B209A4C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List1!$U$6:$U$11</c:f>
              <c:strCache>
                <c:ptCount val="6"/>
                <c:pt idx="0">
                  <c:v>ČSSZ</c:v>
                </c:pt>
                <c:pt idx="1">
                  <c:v>Nemocnice</c:v>
                </c:pt>
                <c:pt idx="2">
                  <c:v>Soud </c:v>
                </c:pt>
                <c:pt idx="3">
                  <c:v>Úřad práce</c:v>
                </c:pt>
                <c:pt idx="4">
                  <c:v>Magistrát</c:v>
                </c:pt>
                <c:pt idx="5">
                  <c:v>Česká Pošta</c:v>
                </c:pt>
              </c:strCache>
            </c:strRef>
          </c:cat>
          <c:val>
            <c:numRef>
              <c:f>List1!$V$6:$V$11</c:f>
              <c:numCache>
                <c:formatCode>General</c:formatCode>
                <c:ptCount val="6"/>
                <c:pt idx="0">
                  <c:v>3</c:v>
                </c:pt>
                <c:pt idx="1">
                  <c:v>5</c:v>
                </c:pt>
                <c:pt idx="2">
                  <c:v>5</c:v>
                </c:pt>
                <c:pt idx="3">
                  <c:v>6</c:v>
                </c:pt>
                <c:pt idx="4">
                  <c:v>7</c:v>
                </c:pt>
                <c:pt idx="5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C3B-42F6-B99F-7296B209A4CE}"/>
            </c:ext>
          </c:extLst>
        </c:ser>
        <c:ser>
          <c:idx val="1"/>
          <c:order val="1"/>
          <c:tx>
            <c:strRef>
              <c:f>List1!$W$5</c:f>
              <c:strCache>
                <c:ptCount val="1"/>
                <c:pt idx="0">
                  <c:v>Splnili cíl částečně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2"/>
              <c:layout/>
              <c:tx>
                <c:rich>
                  <a:bodyPr/>
                  <a:lstStyle/>
                  <a:p>
                    <a:fld id="{0DFA3F29-F21D-46D4-A2DE-B26E6A1EA245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(7 %)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6C3B-42F6-B99F-7296B209A4CE}"/>
                </c:ext>
              </c:extLst>
            </c:dLbl>
            <c:dLbl>
              <c:idx val="3"/>
              <c:layout/>
              <c:tx>
                <c:rich>
                  <a:bodyPr/>
                  <a:lstStyle/>
                  <a:p>
                    <a:fld id="{27C451A3-F288-4F1C-8397-FFF83F1C60D9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(7</a:t>
                    </a:r>
                    <a:r>
                      <a:rPr lang="en-US" baseline="0" smtClean="0"/>
                      <a:t>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6C3B-42F6-B99F-7296B209A4CE}"/>
                </c:ext>
              </c:extLst>
            </c:dLbl>
            <c:dLbl>
              <c:idx val="4"/>
              <c:layout/>
              <c:tx>
                <c:rich>
                  <a:bodyPr/>
                  <a:lstStyle/>
                  <a:p>
                    <a:fld id="{DD64F2B9-8994-4930-9244-6C3F46831A77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(7 %)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6C3B-42F6-B99F-7296B209A4C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List1!$U$6:$U$11</c:f>
              <c:strCache>
                <c:ptCount val="6"/>
                <c:pt idx="0">
                  <c:v>ČSSZ</c:v>
                </c:pt>
                <c:pt idx="1">
                  <c:v>Nemocnice</c:v>
                </c:pt>
                <c:pt idx="2">
                  <c:v>Soud </c:v>
                </c:pt>
                <c:pt idx="3">
                  <c:v>Úřad práce</c:v>
                </c:pt>
                <c:pt idx="4">
                  <c:v>Magistrát</c:v>
                </c:pt>
                <c:pt idx="5">
                  <c:v>Česká Pošta</c:v>
                </c:pt>
              </c:strCache>
            </c:strRef>
          </c:cat>
          <c:val>
            <c:numRef>
              <c:f>List1!$W$6:$W$11</c:f>
              <c:numCache>
                <c:formatCode>General</c:formatCode>
                <c:ptCount val="6"/>
                <c:pt idx="2">
                  <c:v>1</c:v>
                </c:pt>
                <c:pt idx="3">
                  <c:v>1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C3B-42F6-B99F-7296B209A4CE}"/>
            </c:ext>
          </c:extLst>
        </c:ser>
        <c:ser>
          <c:idx val="2"/>
          <c:order val="2"/>
          <c:tx>
            <c:strRef>
              <c:f>List1!$X$5</c:f>
              <c:strCache>
                <c:ptCount val="1"/>
                <c:pt idx="0">
                  <c:v>Nesplnili cíl</c:v>
                </c:pt>
              </c:strCache>
            </c:strRef>
          </c:tx>
          <c:spPr>
            <a:solidFill>
              <a:srgbClr val="AA0546"/>
            </a:solidFill>
            <a:ln>
              <a:noFill/>
            </a:ln>
            <a:effectLst/>
          </c:spPr>
          <c:invertIfNegative val="0"/>
          <c:dLbls>
            <c:dLbl>
              <c:idx val="0"/>
              <c:layout/>
              <c:tx>
                <c:rich>
                  <a:bodyPr/>
                  <a:lstStyle/>
                  <a:p>
                    <a:fld id="{55957EC5-FF37-4459-9866-2C7063C80F59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(79 %)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1-6C3B-42F6-B99F-7296B209A4CE}"/>
                </c:ext>
              </c:extLst>
            </c:dLbl>
            <c:dLbl>
              <c:idx val="1"/>
              <c:layout/>
              <c:tx>
                <c:rich>
                  <a:bodyPr/>
                  <a:lstStyle/>
                  <a:p>
                    <a:fld id="{46174850-3F1D-43D5-9ADA-4F759E7A672C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(64</a:t>
                    </a:r>
                    <a:r>
                      <a:rPr lang="en-US" baseline="0" smtClean="0"/>
                      <a:t>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F-6C3B-42F6-B99F-7296B209A4CE}"/>
                </c:ext>
              </c:extLst>
            </c:dLbl>
            <c:dLbl>
              <c:idx val="2"/>
              <c:layout/>
              <c:tx>
                <c:rich>
                  <a:bodyPr/>
                  <a:lstStyle/>
                  <a:p>
                    <a:fld id="{10424D2C-D584-437B-AB86-3F59AA79783D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(57 %)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D-6C3B-42F6-B99F-7296B209A4CE}"/>
                </c:ext>
              </c:extLst>
            </c:dLbl>
            <c:dLbl>
              <c:idx val="3"/>
              <c:layout/>
              <c:tx>
                <c:rich>
                  <a:bodyPr/>
                  <a:lstStyle/>
                  <a:p>
                    <a:fld id="{B96CA007-FF9C-4265-A8BA-045814DB3FD1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(50 %)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A-6C3B-42F6-B99F-7296B209A4CE}"/>
                </c:ext>
              </c:extLst>
            </c:dLbl>
            <c:dLbl>
              <c:idx val="4"/>
              <c:layout/>
              <c:tx>
                <c:rich>
                  <a:bodyPr/>
                  <a:lstStyle/>
                  <a:p>
                    <a:fld id="{8AFFA05B-501F-4D3C-A4DC-F6A25FA25F58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(43 %)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6C3B-42F6-B99F-7296B209A4CE}"/>
                </c:ext>
              </c:extLst>
            </c:dLbl>
            <c:dLbl>
              <c:idx val="5"/>
              <c:layout/>
              <c:tx>
                <c:rich>
                  <a:bodyPr/>
                  <a:lstStyle/>
                  <a:p>
                    <a:fld id="{5ABDE587-A971-4D80-9326-66BB022A318E}" type="VALUE">
                      <a:rPr lang="en-US" smtClean="0"/>
                      <a:pPr/>
                      <a:t>[HODNOTA]</a:t>
                    </a:fld>
                    <a:r>
                      <a:rPr lang="en-US" smtClean="0"/>
                      <a:t> (29 %)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6C3B-42F6-B99F-7296B209A4C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cs-CZ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List1!$U$6:$U$11</c:f>
              <c:strCache>
                <c:ptCount val="6"/>
                <c:pt idx="0">
                  <c:v>ČSSZ</c:v>
                </c:pt>
                <c:pt idx="1">
                  <c:v>Nemocnice</c:v>
                </c:pt>
                <c:pt idx="2">
                  <c:v>Soud </c:v>
                </c:pt>
                <c:pt idx="3">
                  <c:v>Úřad práce</c:v>
                </c:pt>
                <c:pt idx="4">
                  <c:v>Magistrát</c:v>
                </c:pt>
                <c:pt idx="5">
                  <c:v>Česká Pošta</c:v>
                </c:pt>
              </c:strCache>
            </c:strRef>
          </c:cat>
          <c:val>
            <c:numRef>
              <c:f>List1!$X$6:$X$11</c:f>
              <c:numCache>
                <c:formatCode>General</c:formatCode>
                <c:ptCount val="6"/>
                <c:pt idx="0">
                  <c:v>11</c:v>
                </c:pt>
                <c:pt idx="1">
                  <c:v>9</c:v>
                </c:pt>
                <c:pt idx="2">
                  <c:v>8</c:v>
                </c:pt>
                <c:pt idx="3">
                  <c:v>7</c:v>
                </c:pt>
                <c:pt idx="4">
                  <c:v>6</c:v>
                </c:pt>
                <c:pt idx="5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C3B-42F6-B99F-7296B209A4CE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493180712"/>
        <c:axId val="493184320"/>
      </c:barChart>
      <c:catAx>
        <c:axId val="49318071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493184320"/>
        <c:crosses val="autoZero"/>
        <c:auto val="1"/>
        <c:lblAlgn val="ctr"/>
        <c:lblOffset val="100"/>
        <c:noMultiLvlLbl val="0"/>
      </c:catAx>
      <c:valAx>
        <c:axId val="493184320"/>
        <c:scaling>
          <c:orientation val="minMax"/>
          <c:max val="14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cs-CZ"/>
          </a:p>
        </c:txPr>
        <c:crossAx val="493180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cs-CZ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cs-CZ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CE92A5-ECDC-4BF6-8FAC-B6C65DD2D5E0}" type="datetimeFigureOut">
              <a:rPr lang="cs-CZ" smtClean="0"/>
              <a:t>28.11.2023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Upravte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12F7DB-1B3F-4585-8ABF-8B9D978B9678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08656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EDADCD9-4CC7-4358-808D-5ADDCFF09F5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-58995" y="974885"/>
            <a:ext cx="12250995" cy="1856807"/>
          </a:xfrm>
          <a:noFill/>
          <a:ln>
            <a:noFill/>
          </a:ln>
        </p:spPr>
        <p:txBody>
          <a:bodyPr lIns="648000" anchor="ctr" anchorCtr="0">
            <a:normAutofit/>
          </a:bodyPr>
          <a:lstStyle>
            <a:lvl1pPr marL="0" indent="0" algn="l">
              <a:defRPr sz="3300">
                <a:solidFill>
                  <a:srgbClr val="008276"/>
                </a:solidFill>
              </a:defRPr>
            </a:lvl1pPr>
          </a:lstStyle>
          <a:p>
            <a:r>
              <a:rPr lang="cs-CZ" dirty="0"/>
              <a:t>SLAĎOVÁNÍ PRACOVNÍHO,</a:t>
            </a:r>
            <a:br>
              <a:rPr lang="cs-CZ" dirty="0"/>
            </a:br>
            <a:r>
              <a:rPr lang="cs-CZ" dirty="0"/>
              <a:t>OSOBNÍHO A RODINNÉHO ŽIVOTA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5B32B835-7194-48BC-950F-A2A23A61C69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-58993" y="5202238"/>
            <a:ext cx="8421329" cy="1655762"/>
          </a:xfrm>
          <a:solidFill>
            <a:srgbClr val="008276"/>
          </a:solidFill>
          <a:ln>
            <a:solidFill>
              <a:srgbClr val="008276"/>
            </a:solidFill>
          </a:ln>
        </p:spPr>
        <p:txBody>
          <a:bodyPr lIns="720000" anchor="ctr" anchorCtr="0">
            <a:normAutofit/>
          </a:bodyPr>
          <a:lstStyle>
            <a:lvl1pPr marL="0" indent="0" algn="l">
              <a:spcBef>
                <a:spcPts val="0"/>
              </a:spcBef>
              <a:buNone/>
              <a:defRPr sz="2400" b="1" i="0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cs-CZ" dirty="0"/>
              <a:t>typ zprávy</a:t>
            </a:r>
          </a:p>
          <a:p>
            <a:r>
              <a:rPr lang="cs-CZ" dirty="0"/>
              <a:t>z čeho</a:t>
            </a:r>
          </a:p>
        </p:txBody>
      </p:sp>
      <p:sp>
        <p:nvSpPr>
          <p:cNvPr id="11" name="Zástupný symbol pro text 10">
            <a:extLst>
              <a:ext uri="{FF2B5EF4-FFF2-40B4-BE49-F238E27FC236}">
                <a16:creationId xmlns:a16="http://schemas.microsoft.com/office/drawing/2014/main" id="{DBA5C3D0-A166-48A6-AE13-A7DB25D831D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746461" y="486698"/>
            <a:ext cx="2855764" cy="502777"/>
          </a:xfrm>
        </p:spPr>
        <p:txBody>
          <a:bodyPr anchor="ctr" anchorCtr="0">
            <a:noAutofit/>
          </a:bodyPr>
          <a:lstStyle>
            <a:lvl1pPr marL="0" indent="0" algn="r">
              <a:buNone/>
              <a:defRPr sz="18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cs-CZ" dirty="0"/>
              <a:t>jméno příjmení</a:t>
            </a:r>
          </a:p>
        </p:txBody>
      </p:sp>
      <p:pic>
        <p:nvPicPr>
          <p:cNvPr id="17" name="Obrázek 16">
            <a:extLst>
              <a:ext uri="{FF2B5EF4-FFF2-40B4-BE49-F238E27FC236}">
                <a16:creationId xmlns:a16="http://schemas.microsoft.com/office/drawing/2014/main" id="{42F32869-EB23-4FB0-8023-EFDC01D2FB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8298"/>
            <a:ext cx="12192000" cy="170688"/>
          </a:xfrm>
          <a:prstGeom prst="rect">
            <a:avLst/>
          </a:prstGeom>
        </p:spPr>
      </p:pic>
      <p:sp>
        <p:nvSpPr>
          <p:cNvPr id="19" name="Zástupný symbol obrázku 18">
            <a:extLst>
              <a:ext uri="{FF2B5EF4-FFF2-40B4-BE49-F238E27FC236}">
                <a16:creationId xmlns:a16="http://schemas.microsoft.com/office/drawing/2014/main" id="{4663E019-A5B4-4EE3-8096-7C363D1D5D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58995" y="2906971"/>
            <a:ext cx="6048000" cy="2232000"/>
          </a:xfrm>
        </p:spPr>
        <p:txBody>
          <a:bodyPr/>
          <a:lstStyle/>
          <a:p>
            <a:r>
              <a:rPr lang="cs-CZ" smtClean="0"/>
              <a:t>Kliknutím na ikonu přidáte obrázek.</a:t>
            </a:r>
            <a:endParaRPr lang="cs-CZ"/>
          </a:p>
        </p:txBody>
      </p:sp>
      <p:sp>
        <p:nvSpPr>
          <p:cNvPr id="20" name="Zástupný symbol obrázku 18">
            <a:extLst>
              <a:ext uri="{FF2B5EF4-FFF2-40B4-BE49-F238E27FC236}">
                <a16:creationId xmlns:a16="http://schemas.microsoft.com/office/drawing/2014/main" id="{0F48F9AC-F5BF-43EE-A2C7-DCB85B97D36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30352" y="2910237"/>
            <a:ext cx="6111691" cy="2232000"/>
          </a:xfrm>
        </p:spPr>
        <p:txBody>
          <a:bodyPr/>
          <a:lstStyle/>
          <a:p>
            <a:r>
              <a:rPr lang="cs-CZ" smtClean="0"/>
              <a:t>Kliknutím na ikonu přidáte obrázek.</a:t>
            </a:r>
            <a:endParaRPr lang="cs-CZ"/>
          </a:p>
        </p:txBody>
      </p:sp>
      <p:sp>
        <p:nvSpPr>
          <p:cNvPr id="22" name="Zástupný symbol pro text 21">
            <a:extLst>
              <a:ext uri="{FF2B5EF4-FFF2-40B4-BE49-F238E27FC236}">
                <a16:creationId xmlns:a16="http://schemas.microsoft.com/office/drawing/2014/main" id="{5E08AF9F-5C2D-405E-9A0F-732E2050937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10526" y="5200190"/>
            <a:ext cx="4231517" cy="1655762"/>
          </a:xfrm>
          <a:solidFill>
            <a:srgbClr val="008276"/>
          </a:solidFill>
          <a:ln>
            <a:solidFill>
              <a:srgbClr val="008276"/>
            </a:solidFill>
          </a:ln>
        </p:spPr>
        <p:txBody>
          <a:bodyPr tIns="360000" rIns="720000" anchor="ctr" anchorCtr="0">
            <a:normAutofit/>
          </a:bodyPr>
          <a:lstStyle>
            <a:lvl1pPr marL="0" indent="0" algn="r">
              <a:buNone/>
              <a:defRPr sz="2400" b="1" cap="all" baseline="0">
                <a:solidFill>
                  <a:schemeClr val="bg1"/>
                </a:solidFill>
                <a:latin typeface="Calibri" panose="020F0502020204030204" pitchFamily="34" charset="0"/>
              </a:defRPr>
            </a:lvl1pPr>
          </a:lstStyle>
          <a:p>
            <a:pPr lvl="0"/>
            <a:r>
              <a:rPr lang="cs-CZ" dirty="0"/>
              <a:t>rok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79BD23CA-37E6-47BE-A3BD-E76D7EB89C3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079" y="208796"/>
            <a:ext cx="3840000" cy="735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903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ředělová strana žlutozelená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ástupný symbol obrázku 3">
            <a:extLst>
              <a:ext uri="{FF2B5EF4-FFF2-40B4-BE49-F238E27FC236}">
                <a16:creationId xmlns:a16="http://schemas.microsoft.com/office/drawing/2014/main" id="{3717BE62-0014-45B7-9D82-70BD0360574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12192000" cy="6858000"/>
          </a:xfrm>
        </p:spPr>
        <p:txBody>
          <a:bodyPr anchor="ctr" anchorCtr="0"/>
          <a:lstStyle>
            <a:lvl1pPr marL="0" indent="0">
              <a:buNone/>
              <a:defRPr/>
            </a:lvl1pPr>
          </a:lstStyle>
          <a:p>
            <a:r>
              <a:rPr lang="cs-CZ" smtClean="0"/>
              <a:t>Kliknutím na ikonu přidáte obrázek.</a:t>
            </a:r>
            <a:endParaRPr lang="cs-CZ" dirty="0"/>
          </a:p>
        </p:txBody>
      </p:sp>
      <p:sp>
        <p:nvSpPr>
          <p:cNvPr id="15" name="Nadpis 1">
            <a:extLst>
              <a:ext uri="{FF2B5EF4-FFF2-40B4-BE49-F238E27FC236}">
                <a16:creationId xmlns:a16="http://schemas.microsoft.com/office/drawing/2014/main" id="{0FBD9941-1351-4307-864A-F5EA5E0FD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12192000" cy="191302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cs-CZ" dirty="0"/>
              <a:t>nadpis předělové strany</a:t>
            </a:r>
          </a:p>
        </p:txBody>
      </p:sp>
      <p:sp>
        <p:nvSpPr>
          <p:cNvPr id="9" name="Zástupný symbol pro text 8">
            <a:extLst>
              <a:ext uri="{FF2B5EF4-FFF2-40B4-BE49-F238E27FC236}">
                <a16:creationId xmlns:a16="http://schemas.microsoft.com/office/drawing/2014/main" id="{CB904088-836B-4F96-832E-C43FDB462DF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2157" y="4596064"/>
            <a:ext cx="11369843" cy="1648325"/>
          </a:xfrm>
          <a:solidFill>
            <a:srgbClr val="AFC32D">
              <a:alpha val="80000"/>
            </a:srgbClr>
          </a:solidFill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cs-CZ" dirty="0"/>
              <a:t>text předělové strany</a:t>
            </a:r>
          </a:p>
        </p:txBody>
      </p:sp>
    </p:spTree>
    <p:extLst>
      <p:ext uri="{BB962C8B-B14F-4D97-AF65-F5344CB8AC3E}">
        <p14:creationId xmlns:p14="http://schemas.microsoft.com/office/powerpoint/2010/main" val="516410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jednořadkový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délník 18">
            <a:extLst>
              <a:ext uri="{FF2B5EF4-FFF2-40B4-BE49-F238E27FC236}">
                <a16:creationId xmlns:a16="http://schemas.microsoft.com/office/drawing/2014/main" id="{6D773097-E1D1-4068-BFDF-28B0431E804D}"/>
              </a:ext>
            </a:extLst>
          </p:cNvPr>
          <p:cNvSpPr/>
          <p:nvPr userDrawn="1"/>
        </p:nvSpPr>
        <p:spPr>
          <a:xfrm>
            <a:off x="0" y="1"/>
            <a:ext cx="12240000" cy="1385155"/>
          </a:xfrm>
          <a:prstGeom prst="rect">
            <a:avLst/>
          </a:prstGeom>
          <a:solidFill>
            <a:srgbClr val="AFC32D"/>
          </a:solidFill>
          <a:ln>
            <a:solidFill>
              <a:srgbClr val="AFC3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sz="1350"/>
          </a:p>
        </p:txBody>
      </p:sp>
      <p:sp>
        <p:nvSpPr>
          <p:cNvPr id="15" name="Nadpis 1">
            <a:extLst>
              <a:ext uri="{FF2B5EF4-FFF2-40B4-BE49-F238E27FC236}">
                <a16:creationId xmlns:a16="http://schemas.microsoft.com/office/drawing/2014/main" id="{0FBD9941-1351-4307-864A-F5EA5E0FD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"/>
            <a:ext cx="12192000" cy="1385155"/>
          </a:xfrm>
        </p:spPr>
        <p:txBody>
          <a:bodyPr/>
          <a:lstStyle>
            <a:lvl1pPr>
              <a:defRPr/>
            </a:lvl1pPr>
          </a:lstStyle>
          <a:p>
            <a:r>
              <a:rPr lang="cs-CZ" dirty="0"/>
              <a:t>jednořádkový nadpis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9EB65C06-7458-4B09-87AF-9E8F9E339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78676"/>
            <a:ext cx="10593855" cy="443970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A4CE084-D11D-42CE-A2D3-310DA1C5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7891" y="6479184"/>
            <a:ext cx="2794164" cy="365125"/>
          </a:xfrm>
        </p:spPr>
        <p:txBody>
          <a:bodyPr/>
          <a:lstStyle>
            <a:lvl1pPr>
              <a:defRPr>
                <a:solidFill>
                  <a:srgbClr val="008276"/>
                </a:solidFill>
              </a:defRPr>
            </a:lvl1pPr>
          </a:lstStyle>
          <a:p>
            <a:fld id="{D83BD07D-5885-48DF-B570-0C7EF7FA7CBC}" type="slidenum">
              <a:rPr lang="cs-CZ" smtClean="0"/>
              <a:pPr/>
              <a:t>‹#›</a:t>
            </a:fld>
            <a:endParaRPr lang="cs-CZ"/>
          </a:p>
        </p:txBody>
      </p:sp>
      <p:sp>
        <p:nvSpPr>
          <p:cNvPr id="9" name="Zástupný symbol pro text 8">
            <a:extLst>
              <a:ext uri="{FF2B5EF4-FFF2-40B4-BE49-F238E27FC236}">
                <a16:creationId xmlns:a16="http://schemas.microsoft.com/office/drawing/2014/main" id="{CB904088-836B-4F96-832E-C43FDB462DF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6478590"/>
            <a:ext cx="7621588" cy="36512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cs-CZ" dirty="0"/>
              <a:t>místo pro poznámku</a:t>
            </a:r>
          </a:p>
        </p:txBody>
      </p:sp>
      <p:pic>
        <p:nvPicPr>
          <p:cNvPr id="10" name="Obrázek 9">
            <a:extLst>
              <a:ext uri="{FF2B5EF4-FFF2-40B4-BE49-F238E27FC236}">
                <a16:creationId xmlns:a16="http://schemas.microsoft.com/office/drawing/2014/main" id="{DFE8332A-7D81-4DEE-9F0A-0500788439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8026"/>
            <a:ext cx="12192000" cy="128015"/>
          </a:xfrm>
          <a:prstGeom prst="rect">
            <a:avLst/>
          </a:prstGeom>
        </p:spPr>
      </p:pic>
      <p:pic>
        <p:nvPicPr>
          <p:cNvPr id="11" name="Obrázek 10">
            <a:extLst>
              <a:ext uri="{FF2B5EF4-FFF2-40B4-BE49-F238E27FC236}">
                <a16:creationId xmlns:a16="http://schemas.microsoft.com/office/drawing/2014/main" id="{B15CA259-9812-4F08-BE27-7D5C792A16D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833" y="485422"/>
            <a:ext cx="2880000" cy="54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4611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dvouřádkov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délník 18">
            <a:extLst>
              <a:ext uri="{FF2B5EF4-FFF2-40B4-BE49-F238E27FC236}">
                <a16:creationId xmlns:a16="http://schemas.microsoft.com/office/drawing/2014/main" id="{6D773097-E1D1-4068-BFDF-28B0431E804D}"/>
              </a:ext>
            </a:extLst>
          </p:cNvPr>
          <p:cNvSpPr/>
          <p:nvPr userDrawn="1"/>
        </p:nvSpPr>
        <p:spPr>
          <a:xfrm>
            <a:off x="0" y="1"/>
            <a:ext cx="12240000" cy="1385155"/>
          </a:xfrm>
          <a:prstGeom prst="rect">
            <a:avLst/>
          </a:prstGeom>
          <a:solidFill>
            <a:srgbClr val="AFC32D"/>
          </a:solidFill>
          <a:ln>
            <a:solidFill>
              <a:srgbClr val="AFC3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sz="1350"/>
          </a:p>
        </p:txBody>
      </p:sp>
      <p:sp>
        <p:nvSpPr>
          <p:cNvPr id="15" name="Nadpis 1">
            <a:extLst>
              <a:ext uri="{FF2B5EF4-FFF2-40B4-BE49-F238E27FC236}">
                <a16:creationId xmlns:a16="http://schemas.microsoft.com/office/drawing/2014/main" id="{0FBD9941-1351-4307-864A-F5EA5E0FD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"/>
            <a:ext cx="12192000" cy="1385155"/>
          </a:xfrm>
        </p:spPr>
        <p:txBody>
          <a:bodyPr/>
          <a:lstStyle>
            <a:lvl1pPr>
              <a:defRPr/>
            </a:lvl1pPr>
          </a:lstStyle>
          <a:p>
            <a:r>
              <a:rPr lang="cs-CZ" dirty="0"/>
              <a:t>první řádek nadpisu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A4CE084-D11D-42CE-A2D3-310DA1C5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7891" y="6479184"/>
            <a:ext cx="2794164" cy="365125"/>
          </a:xfrm>
        </p:spPr>
        <p:txBody>
          <a:bodyPr/>
          <a:lstStyle>
            <a:lvl1pPr>
              <a:defRPr>
                <a:solidFill>
                  <a:srgbClr val="008276"/>
                </a:solidFill>
              </a:defRPr>
            </a:lvl1pPr>
          </a:lstStyle>
          <a:p>
            <a:fld id="{D83BD07D-5885-48DF-B570-0C7EF7FA7CBC}" type="slidenum">
              <a:rPr lang="cs-CZ" smtClean="0"/>
              <a:pPr/>
              <a:t>‹#›</a:t>
            </a:fld>
            <a:endParaRPr lang="cs-CZ"/>
          </a:p>
        </p:txBody>
      </p:sp>
      <p:sp>
        <p:nvSpPr>
          <p:cNvPr id="9" name="Zástupný symbol pro text 8">
            <a:extLst>
              <a:ext uri="{FF2B5EF4-FFF2-40B4-BE49-F238E27FC236}">
                <a16:creationId xmlns:a16="http://schemas.microsoft.com/office/drawing/2014/main" id="{CB904088-836B-4F96-832E-C43FDB462DF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6478590"/>
            <a:ext cx="7621588" cy="36512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cs-CZ" dirty="0"/>
              <a:t>místo pro poznámku</a:t>
            </a:r>
          </a:p>
        </p:txBody>
      </p:sp>
      <p:sp>
        <p:nvSpPr>
          <p:cNvPr id="11" name="Zástupný symbol pro text 10">
            <a:extLst>
              <a:ext uri="{FF2B5EF4-FFF2-40B4-BE49-F238E27FC236}">
                <a16:creationId xmlns:a16="http://schemas.microsoft.com/office/drawing/2014/main" id="{61BD0127-6D03-4DD7-BD1B-E839F028DB5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9943" y="871622"/>
            <a:ext cx="7301335" cy="405266"/>
          </a:xfr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cs-CZ" dirty="0"/>
              <a:t>druhý řádek textu</a:t>
            </a:r>
          </a:p>
        </p:txBody>
      </p:sp>
      <p:pic>
        <p:nvPicPr>
          <p:cNvPr id="10" name="Obrázek 9">
            <a:extLst>
              <a:ext uri="{FF2B5EF4-FFF2-40B4-BE49-F238E27FC236}">
                <a16:creationId xmlns:a16="http://schemas.microsoft.com/office/drawing/2014/main" id="{A0D37B24-8513-4DF2-829F-52D2DB549B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8026"/>
            <a:ext cx="12192000" cy="128015"/>
          </a:xfrm>
          <a:prstGeom prst="rect">
            <a:avLst/>
          </a:prstGeom>
        </p:spPr>
      </p:pic>
      <p:pic>
        <p:nvPicPr>
          <p:cNvPr id="12" name="Obrázek 11">
            <a:extLst>
              <a:ext uri="{FF2B5EF4-FFF2-40B4-BE49-F238E27FC236}">
                <a16:creationId xmlns:a16="http://schemas.microsoft.com/office/drawing/2014/main" id="{E3A413CC-4125-4500-AA3C-239A0CD7944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833" y="485422"/>
            <a:ext cx="2880000" cy="540001"/>
          </a:xfrm>
          <a:prstGeom prst="rect">
            <a:avLst/>
          </a:prstGeom>
        </p:spPr>
      </p:pic>
      <p:sp>
        <p:nvSpPr>
          <p:cNvPr id="13" name="Zástupný symbol pro obsah 2">
            <a:extLst>
              <a:ext uri="{FF2B5EF4-FFF2-40B4-BE49-F238E27FC236}">
                <a16:creationId xmlns:a16="http://schemas.microsoft.com/office/drawing/2014/main" id="{E9DD0A07-CDB1-4CF0-9575-2E760478DE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78676"/>
            <a:ext cx="10593855" cy="443970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cs-CZ"/>
              <a:t>Upravte styly předlohy textu.</a:t>
            </a:r>
          </a:p>
        </p:txBody>
      </p:sp>
    </p:spTree>
    <p:extLst>
      <p:ext uri="{BB962C8B-B14F-4D97-AF65-F5344CB8AC3E}">
        <p14:creationId xmlns:p14="http://schemas.microsoft.com/office/powerpoint/2010/main" val="13289823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jednořadkový a cit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délník 13">
            <a:extLst>
              <a:ext uri="{FF2B5EF4-FFF2-40B4-BE49-F238E27FC236}">
                <a16:creationId xmlns:a16="http://schemas.microsoft.com/office/drawing/2014/main" id="{0E3082C6-27F3-4E0F-A78D-958E911D15E1}"/>
              </a:ext>
            </a:extLst>
          </p:cNvPr>
          <p:cNvSpPr/>
          <p:nvPr userDrawn="1"/>
        </p:nvSpPr>
        <p:spPr>
          <a:xfrm>
            <a:off x="8543497" y="1678634"/>
            <a:ext cx="2880000" cy="2160000"/>
          </a:xfrm>
          <a:prstGeom prst="rect">
            <a:avLst/>
          </a:prstGeom>
          <a:solidFill>
            <a:srgbClr val="AFC32D"/>
          </a:solidFill>
          <a:ln>
            <a:solidFill>
              <a:srgbClr val="AFC3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sz="1350"/>
          </a:p>
        </p:txBody>
      </p:sp>
      <p:sp>
        <p:nvSpPr>
          <p:cNvPr id="19" name="Obdélník 18">
            <a:extLst>
              <a:ext uri="{FF2B5EF4-FFF2-40B4-BE49-F238E27FC236}">
                <a16:creationId xmlns:a16="http://schemas.microsoft.com/office/drawing/2014/main" id="{6D773097-E1D1-4068-BFDF-28B0431E804D}"/>
              </a:ext>
            </a:extLst>
          </p:cNvPr>
          <p:cNvSpPr/>
          <p:nvPr userDrawn="1"/>
        </p:nvSpPr>
        <p:spPr>
          <a:xfrm>
            <a:off x="0" y="1"/>
            <a:ext cx="12240000" cy="1385155"/>
          </a:xfrm>
          <a:prstGeom prst="rect">
            <a:avLst/>
          </a:prstGeom>
          <a:solidFill>
            <a:srgbClr val="AFC32D"/>
          </a:solidFill>
          <a:ln>
            <a:solidFill>
              <a:srgbClr val="AFC3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sz="1350"/>
          </a:p>
        </p:txBody>
      </p:sp>
      <p:sp>
        <p:nvSpPr>
          <p:cNvPr id="4" name="Zástupný symbol pro text 3">
            <a:extLst>
              <a:ext uri="{FF2B5EF4-FFF2-40B4-BE49-F238E27FC236}">
                <a16:creationId xmlns:a16="http://schemas.microsoft.com/office/drawing/2014/main" id="{CD481A2F-9ED0-49D2-8CCC-7E3C311556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43497" y="1701770"/>
            <a:ext cx="2880000" cy="2160000"/>
          </a:xfrm>
          <a:noFill/>
          <a:ln>
            <a:noFill/>
          </a:ln>
        </p:spPr>
        <p:txBody>
          <a:bodyPr anchor="ctr" anchorCtr="0">
            <a:normAutofit/>
          </a:bodyPr>
          <a:lstStyle>
            <a:lvl1pPr marL="266700" indent="0"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cs-CZ" dirty="0"/>
              <a:t>citace nebo drobný text</a:t>
            </a:r>
          </a:p>
        </p:txBody>
      </p:sp>
      <p:sp>
        <p:nvSpPr>
          <p:cNvPr id="15" name="Nadpis 1">
            <a:extLst>
              <a:ext uri="{FF2B5EF4-FFF2-40B4-BE49-F238E27FC236}">
                <a16:creationId xmlns:a16="http://schemas.microsoft.com/office/drawing/2014/main" id="{0FBD9941-1351-4307-864A-F5EA5E0FD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"/>
            <a:ext cx="12192000" cy="1385155"/>
          </a:xfrm>
        </p:spPr>
        <p:txBody>
          <a:bodyPr/>
          <a:lstStyle>
            <a:lvl1pPr>
              <a:defRPr/>
            </a:lvl1pPr>
          </a:lstStyle>
          <a:p>
            <a:r>
              <a:rPr lang="cs-CZ" dirty="0"/>
              <a:t>jednořádkový nadpis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9EB65C06-7458-4B09-87AF-9E8F9E339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78676"/>
            <a:ext cx="7486935" cy="218309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A4CE084-D11D-42CE-A2D3-310DA1C5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7891" y="6479184"/>
            <a:ext cx="2794164" cy="365125"/>
          </a:xfrm>
        </p:spPr>
        <p:txBody>
          <a:bodyPr/>
          <a:lstStyle>
            <a:lvl1pPr>
              <a:defRPr>
                <a:solidFill>
                  <a:srgbClr val="008276"/>
                </a:solidFill>
              </a:defRPr>
            </a:lvl1pPr>
          </a:lstStyle>
          <a:p>
            <a:fld id="{D83BD07D-5885-48DF-B570-0C7EF7FA7CBC}" type="slidenum">
              <a:rPr lang="cs-CZ" smtClean="0"/>
              <a:pPr/>
              <a:t>‹#›</a:t>
            </a:fld>
            <a:endParaRPr lang="cs-CZ"/>
          </a:p>
        </p:txBody>
      </p:sp>
      <p:sp>
        <p:nvSpPr>
          <p:cNvPr id="7" name="Zástupný symbol pro text 6">
            <a:extLst>
              <a:ext uri="{FF2B5EF4-FFF2-40B4-BE49-F238E27FC236}">
                <a16:creationId xmlns:a16="http://schemas.microsoft.com/office/drawing/2014/main" id="{A35A8BBC-20BC-4A89-8DEB-027CA02E14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4001974"/>
            <a:ext cx="10593857" cy="2294604"/>
          </a:xfrm>
        </p:spPr>
        <p:txBody>
          <a:bodyPr/>
          <a:lstStyle>
            <a:lvl2pPr marL="342900" indent="0">
              <a:buNone/>
              <a:defRPr/>
            </a:lvl2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9" name="Zástupný symbol pro text 8">
            <a:extLst>
              <a:ext uri="{FF2B5EF4-FFF2-40B4-BE49-F238E27FC236}">
                <a16:creationId xmlns:a16="http://schemas.microsoft.com/office/drawing/2014/main" id="{CB904088-836B-4F96-832E-C43FDB462DF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6478590"/>
            <a:ext cx="7621588" cy="36512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cs-CZ" dirty="0"/>
              <a:t>místo pro poznámku</a:t>
            </a:r>
          </a:p>
        </p:txBody>
      </p:sp>
      <p:pic>
        <p:nvPicPr>
          <p:cNvPr id="10" name="Obrázek 9">
            <a:extLst>
              <a:ext uri="{FF2B5EF4-FFF2-40B4-BE49-F238E27FC236}">
                <a16:creationId xmlns:a16="http://schemas.microsoft.com/office/drawing/2014/main" id="{A6362E37-B6F4-406F-8C9D-377ECF469B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8395" y="1757281"/>
            <a:ext cx="432000" cy="317390"/>
          </a:xfrm>
          <a:prstGeom prst="rect">
            <a:avLst/>
          </a:prstGeom>
        </p:spPr>
      </p:pic>
      <p:pic>
        <p:nvPicPr>
          <p:cNvPr id="20" name="Obrázek 19">
            <a:extLst>
              <a:ext uri="{FF2B5EF4-FFF2-40B4-BE49-F238E27FC236}">
                <a16:creationId xmlns:a16="http://schemas.microsoft.com/office/drawing/2014/main" id="{4762E413-8D66-41C2-9D7A-31C92C7524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32285" y="3451884"/>
            <a:ext cx="432000" cy="317390"/>
          </a:xfrm>
          <a:prstGeom prst="rect">
            <a:avLst/>
          </a:prstGeom>
        </p:spPr>
      </p:pic>
      <p:pic>
        <p:nvPicPr>
          <p:cNvPr id="18" name="Obrázek 17">
            <a:extLst>
              <a:ext uri="{FF2B5EF4-FFF2-40B4-BE49-F238E27FC236}">
                <a16:creationId xmlns:a16="http://schemas.microsoft.com/office/drawing/2014/main" id="{99A75678-42C4-4821-83A8-6262B907015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8026"/>
            <a:ext cx="12192000" cy="128015"/>
          </a:xfrm>
          <a:prstGeom prst="rect">
            <a:avLst/>
          </a:prstGeom>
        </p:spPr>
      </p:pic>
      <p:pic>
        <p:nvPicPr>
          <p:cNvPr id="16" name="Obrázek 15">
            <a:extLst>
              <a:ext uri="{FF2B5EF4-FFF2-40B4-BE49-F238E27FC236}">
                <a16:creationId xmlns:a16="http://schemas.microsoft.com/office/drawing/2014/main" id="{50DF7F05-85C4-4616-A980-382BAE4D0F9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833" y="485422"/>
            <a:ext cx="2880000" cy="54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4883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dvouřadkový a cit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délník 13">
            <a:extLst>
              <a:ext uri="{FF2B5EF4-FFF2-40B4-BE49-F238E27FC236}">
                <a16:creationId xmlns:a16="http://schemas.microsoft.com/office/drawing/2014/main" id="{0E3082C6-27F3-4E0F-A78D-958E911D15E1}"/>
              </a:ext>
            </a:extLst>
          </p:cNvPr>
          <p:cNvSpPr/>
          <p:nvPr userDrawn="1"/>
        </p:nvSpPr>
        <p:spPr>
          <a:xfrm>
            <a:off x="8543497" y="1678634"/>
            <a:ext cx="2880000" cy="2160000"/>
          </a:xfrm>
          <a:prstGeom prst="rect">
            <a:avLst/>
          </a:prstGeom>
          <a:solidFill>
            <a:srgbClr val="AFC32D"/>
          </a:solidFill>
          <a:ln>
            <a:solidFill>
              <a:srgbClr val="AFC3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sz="1350"/>
          </a:p>
        </p:txBody>
      </p:sp>
      <p:sp>
        <p:nvSpPr>
          <p:cNvPr id="19" name="Obdélník 18">
            <a:extLst>
              <a:ext uri="{FF2B5EF4-FFF2-40B4-BE49-F238E27FC236}">
                <a16:creationId xmlns:a16="http://schemas.microsoft.com/office/drawing/2014/main" id="{6D773097-E1D1-4068-BFDF-28B0431E804D}"/>
              </a:ext>
            </a:extLst>
          </p:cNvPr>
          <p:cNvSpPr/>
          <p:nvPr userDrawn="1"/>
        </p:nvSpPr>
        <p:spPr>
          <a:xfrm>
            <a:off x="0" y="1"/>
            <a:ext cx="12240000" cy="1385155"/>
          </a:xfrm>
          <a:prstGeom prst="rect">
            <a:avLst/>
          </a:prstGeom>
          <a:solidFill>
            <a:srgbClr val="AFC32D"/>
          </a:solidFill>
          <a:ln>
            <a:solidFill>
              <a:srgbClr val="AFC3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sz="1350"/>
          </a:p>
        </p:txBody>
      </p:sp>
      <p:sp>
        <p:nvSpPr>
          <p:cNvPr id="4" name="Zástupný symbol pro text 3">
            <a:extLst>
              <a:ext uri="{FF2B5EF4-FFF2-40B4-BE49-F238E27FC236}">
                <a16:creationId xmlns:a16="http://schemas.microsoft.com/office/drawing/2014/main" id="{CD481A2F-9ED0-49D2-8CCC-7E3C311556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43497" y="1701770"/>
            <a:ext cx="2880000" cy="2160000"/>
          </a:xfrm>
          <a:noFill/>
          <a:ln>
            <a:noFill/>
          </a:ln>
        </p:spPr>
        <p:txBody>
          <a:bodyPr anchor="ctr" anchorCtr="0">
            <a:normAutofit/>
          </a:bodyPr>
          <a:lstStyle>
            <a:lvl1pPr marL="266700" indent="0"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cs-CZ" dirty="0"/>
              <a:t>citace nebo drobný text</a:t>
            </a:r>
          </a:p>
        </p:txBody>
      </p:sp>
      <p:sp>
        <p:nvSpPr>
          <p:cNvPr id="15" name="Nadpis 1">
            <a:extLst>
              <a:ext uri="{FF2B5EF4-FFF2-40B4-BE49-F238E27FC236}">
                <a16:creationId xmlns:a16="http://schemas.microsoft.com/office/drawing/2014/main" id="{0FBD9941-1351-4307-864A-F5EA5E0FD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"/>
            <a:ext cx="12192000" cy="1385155"/>
          </a:xfrm>
        </p:spPr>
        <p:txBody>
          <a:bodyPr/>
          <a:lstStyle>
            <a:lvl1pPr>
              <a:defRPr/>
            </a:lvl1pPr>
          </a:lstStyle>
          <a:p>
            <a:r>
              <a:rPr lang="cs-CZ" dirty="0"/>
              <a:t>první řádek nadpisu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9EB65C06-7458-4B09-87AF-9E8F9E339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78676"/>
            <a:ext cx="7486935" cy="218309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A4CE084-D11D-42CE-A2D3-310DA1C5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7891" y="6479184"/>
            <a:ext cx="2794164" cy="365125"/>
          </a:xfrm>
        </p:spPr>
        <p:txBody>
          <a:bodyPr/>
          <a:lstStyle>
            <a:lvl1pPr>
              <a:defRPr>
                <a:solidFill>
                  <a:srgbClr val="008276"/>
                </a:solidFill>
              </a:defRPr>
            </a:lvl1pPr>
          </a:lstStyle>
          <a:p>
            <a:fld id="{D83BD07D-5885-48DF-B570-0C7EF7FA7CBC}" type="slidenum">
              <a:rPr lang="cs-CZ" smtClean="0"/>
              <a:pPr/>
              <a:t>‹#›</a:t>
            </a:fld>
            <a:endParaRPr lang="cs-CZ"/>
          </a:p>
        </p:txBody>
      </p:sp>
      <p:sp>
        <p:nvSpPr>
          <p:cNvPr id="7" name="Zástupný symbol pro text 6">
            <a:extLst>
              <a:ext uri="{FF2B5EF4-FFF2-40B4-BE49-F238E27FC236}">
                <a16:creationId xmlns:a16="http://schemas.microsoft.com/office/drawing/2014/main" id="{A35A8BBC-20BC-4A89-8DEB-027CA02E14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4001974"/>
            <a:ext cx="10593857" cy="2294604"/>
          </a:xfrm>
        </p:spPr>
        <p:txBody>
          <a:bodyPr/>
          <a:lstStyle>
            <a:lvl2pPr marL="342900" indent="0">
              <a:buNone/>
              <a:defRPr/>
            </a:lvl2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9" name="Zástupný symbol pro text 8">
            <a:extLst>
              <a:ext uri="{FF2B5EF4-FFF2-40B4-BE49-F238E27FC236}">
                <a16:creationId xmlns:a16="http://schemas.microsoft.com/office/drawing/2014/main" id="{CB904088-836B-4F96-832E-C43FDB462DF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6478590"/>
            <a:ext cx="7621588" cy="36512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cs-CZ" dirty="0"/>
              <a:t>místo pro poznámku</a:t>
            </a:r>
          </a:p>
        </p:txBody>
      </p:sp>
      <p:pic>
        <p:nvPicPr>
          <p:cNvPr id="10" name="Obrázek 9">
            <a:extLst>
              <a:ext uri="{FF2B5EF4-FFF2-40B4-BE49-F238E27FC236}">
                <a16:creationId xmlns:a16="http://schemas.microsoft.com/office/drawing/2014/main" id="{A6362E37-B6F4-406F-8C9D-377ECF469B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8395" y="1757281"/>
            <a:ext cx="432000" cy="317390"/>
          </a:xfrm>
          <a:prstGeom prst="rect">
            <a:avLst/>
          </a:prstGeom>
        </p:spPr>
      </p:pic>
      <p:pic>
        <p:nvPicPr>
          <p:cNvPr id="20" name="Obrázek 19">
            <a:extLst>
              <a:ext uri="{FF2B5EF4-FFF2-40B4-BE49-F238E27FC236}">
                <a16:creationId xmlns:a16="http://schemas.microsoft.com/office/drawing/2014/main" id="{4762E413-8D66-41C2-9D7A-31C92C7524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32285" y="3451884"/>
            <a:ext cx="432000" cy="317390"/>
          </a:xfrm>
          <a:prstGeom prst="rect">
            <a:avLst/>
          </a:prstGeom>
        </p:spPr>
      </p:pic>
      <p:sp>
        <p:nvSpPr>
          <p:cNvPr id="11" name="Zástupný symbol pro text 10">
            <a:extLst>
              <a:ext uri="{FF2B5EF4-FFF2-40B4-BE49-F238E27FC236}">
                <a16:creationId xmlns:a16="http://schemas.microsoft.com/office/drawing/2014/main" id="{61BD0127-6D03-4DD7-BD1B-E839F028DB5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9943" y="871622"/>
            <a:ext cx="7301335" cy="405266"/>
          </a:xfr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cs-CZ" dirty="0"/>
              <a:t>druhý řádek textu</a:t>
            </a:r>
          </a:p>
        </p:txBody>
      </p:sp>
      <p:pic>
        <p:nvPicPr>
          <p:cNvPr id="18" name="Obrázek 17">
            <a:extLst>
              <a:ext uri="{FF2B5EF4-FFF2-40B4-BE49-F238E27FC236}">
                <a16:creationId xmlns:a16="http://schemas.microsoft.com/office/drawing/2014/main" id="{EA71C6A0-F45B-4583-A8FB-5333169336F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8026"/>
            <a:ext cx="12192000" cy="128015"/>
          </a:xfrm>
          <a:prstGeom prst="rect">
            <a:avLst/>
          </a:prstGeom>
        </p:spPr>
      </p:pic>
      <p:pic>
        <p:nvPicPr>
          <p:cNvPr id="16" name="Obrázek 15">
            <a:extLst>
              <a:ext uri="{FF2B5EF4-FFF2-40B4-BE49-F238E27FC236}">
                <a16:creationId xmlns:a16="http://schemas.microsoft.com/office/drawing/2014/main" id="{1DF71312-40BF-4F21-B83B-3EED00EC6DE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833" y="485422"/>
            <a:ext cx="2880000" cy="54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2871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dvouřadkový , text a obráz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délník 18">
            <a:extLst>
              <a:ext uri="{FF2B5EF4-FFF2-40B4-BE49-F238E27FC236}">
                <a16:creationId xmlns:a16="http://schemas.microsoft.com/office/drawing/2014/main" id="{6D773097-E1D1-4068-BFDF-28B0431E804D}"/>
              </a:ext>
            </a:extLst>
          </p:cNvPr>
          <p:cNvSpPr/>
          <p:nvPr userDrawn="1"/>
        </p:nvSpPr>
        <p:spPr>
          <a:xfrm>
            <a:off x="0" y="1"/>
            <a:ext cx="12240000" cy="1385155"/>
          </a:xfrm>
          <a:prstGeom prst="rect">
            <a:avLst/>
          </a:prstGeom>
          <a:solidFill>
            <a:srgbClr val="AFC32D"/>
          </a:solidFill>
          <a:ln>
            <a:solidFill>
              <a:srgbClr val="AFC3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sz="1350"/>
          </a:p>
        </p:txBody>
      </p:sp>
      <p:sp>
        <p:nvSpPr>
          <p:cNvPr id="15" name="Nadpis 1">
            <a:extLst>
              <a:ext uri="{FF2B5EF4-FFF2-40B4-BE49-F238E27FC236}">
                <a16:creationId xmlns:a16="http://schemas.microsoft.com/office/drawing/2014/main" id="{0FBD9941-1351-4307-864A-F5EA5E0FD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"/>
            <a:ext cx="12192000" cy="1385155"/>
          </a:xfrm>
        </p:spPr>
        <p:txBody>
          <a:bodyPr/>
          <a:lstStyle>
            <a:lvl1pPr>
              <a:defRPr/>
            </a:lvl1pPr>
          </a:lstStyle>
          <a:p>
            <a:r>
              <a:rPr lang="cs-CZ" dirty="0"/>
              <a:t>první řádek nadpisu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9EB65C06-7458-4B09-87AF-9E8F9E339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78675"/>
            <a:ext cx="4753752" cy="461790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cs-CZ"/>
              <a:t>Upravte styly předlohy textu.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A4CE084-D11D-42CE-A2D3-310DA1C5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7891" y="6479184"/>
            <a:ext cx="2794164" cy="365125"/>
          </a:xfrm>
        </p:spPr>
        <p:txBody>
          <a:bodyPr/>
          <a:lstStyle>
            <a:lvl1pPr>
              <a:defRPr>
                <a:solidFill>
                  <a:srgbClr val="008276"/>
                </a:solidFill>
              </a:defRPr>
            </a:lvl1pPr>
          </a:lstStyle>
          <a:p>
            <a:fld id="{D83BD07D-5885-48DF-B570-0C7EF7FA7CBC}" type="slidenum">
              <a:rPr lang="cs-CZ" smtClean="0"/>
              <a:pPr/>
              <a:t>‹#›</a:t>
            </a:fld>
            <a:endParaRPr lang="cs-CZ"/>
          </a:p>
        </p:txBody>
      </p:sp>
      <p:sp>
        <p:nvSpPr>
          <p:cNvPr id="7" name="Zástupný symbol pro text 6">
            <a:extLst>
              <a:ext uri="{FF2B5EF4-FFF2-40B4-BE49-F238E27FC236}">
                <a16:creationId xmlns:a16="http://schemas.microsoft.com/office/drawing/2014/main" id="{A35A8BBC-20BC-4A89-8DEB-027CA02E140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804848" y="5845249"/>
            <a:ext cx="5627208" cy="45132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342900" indent="0">
              <a:buNone/>
              <a:defRPr/>
            </a:lvl2pPr>
          </a:lstStyle>
          <a:p>
            <a:pPr lvl="0"/>
            <a:r>
              <a:rPr lang="cs-CZ" dirty="0"/>
              <a:t>Popis obrázku</a:t>
            </a:r>
          </a:p>
        </p:txBody>
      </p:sp>
      <p:sp>
        <p:nvSpPr>
          <p:cNvPr id="9" name="Zástupný symbol pro text 8">
            <a:extLst>
              <a:ext uri="{FF2B5EF4-FFF2-40B4-BE49-F238E27FC236}">
                <a16:creationId xmlns:a16="http://schemas.microsoft.com/office/drawing/2014/main" id="{CB904088-836B-4F96-832E-C43FDB462DF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6478590"/>
            <a:ext cx="7621588" cy="36512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cs-CZ" dirty="0"/>
              <a:t>místo pro poznámku</a:t>
            </a:r>
          </a:p>
        </p:txBody>
      </p:sp>
      <p:sp>
        <p:nvSpPr>
          <p:cNvPr id="11" name="Zástupný symbol pro text 10">
            <a:extLst>
              <a:ext uri="{FF2B5EF4-FFF2-40B4-BE49-F238E27FC236}">
                <a16:creationId xmlns:a16="http://schemas.microsoft.com/office/drawing/2014/main" id="{61BD0127-6D03-4DD7-BD1B-E839F028DB5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9943" y="871622"/>
            <a:ext cx="7301335" cy="405266"/>
          </a:xfr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cs-CZ" dirty="0"/>
              <a:t>druhý řádek textu</a:t>
            </a:r>
          </a:p>
        </p:txBody>
      </p:sp>
      <p:sp>
        <p:nvSpPr>
          <p:cNvPr id="5" name="Zástupný symbol obrázku 4">
            <a:extLst>
              <a:ext uri="{FF2B5EF4-FFF2-40B4-BE49-F238E27FC236}">
                <a16:creationId xmlns:a16="http://schemas.microsoft.com/office/drawing/2014/main" id="{FB267E21-4D34-405D-8160-E08510993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803901" y="1677988"/>
            <a:ext cx="5628217" cy="406394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cs-CZ"/>
              <a:t>Kliknutím na ikonu přidáte obrázek.</a:t>
            </a:r>
            <a:endParaRPr lang="cs-CZ" dirty="0"/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8D37D096-E9E1-4CA5-9D9E-80D338E1D9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8026"/>
            <a:ext cx="12192000" cy="128015"/>
          </a:xfrm>
          <a:prstGeom prst="rect">
            <a:avLst/>
          </a:prstGeom>
        </p:spPr>
      </p:pic>
      <p:pic>
        <p:nvPicPr>
          <p:cNvPr id="13" name="Obrázek 12">
            <a:extLst>
              <a:ext uri="{FF2B5EF4-FFF2-40B4-BE49-F238E27FC236}">
                <a16:creationId xmlns:a16="http://schemas.microsoft.com/office/drawing/2014/main" id="{CD8ABCB9-C400-46BD-8368-082DCA44483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833" y="485422"/>
            <a:ext cx="2880000" cy="54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913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dvouřadkový a tři obrázk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délník 18">
            <a:extLst>
              <a:ext uri="{FF2B5EF4-FFF2-40B4-BE49-F238E27FC236}">
                <a16:creationId xmlns:a16="http://schemas.microsoft.com/office/drawing/2014/main" id="{6D773097-E1D1-4068-BFDF-28B0431E804D}"/>
              </a:ext>
            </a:extLst>
          </p:cNvPr>
          <p:cNvSpPr/>
          <p:nvPr userDrawn="1"/>
        </p:nvSpPr>
        <p:spPr>
          <a:xfrm>
            <a:off x="0" y="1"/>
            <a:ext cx="12240000" cy="1385155"/>
          </a:xfrm>
          <a:prstGeom prst="rect">
            <a:avLst/>
          </a:prstGeom>
          <a:solidFill>
            <a:srgbClr val="AFC32D"/>
          </a:solidFill>
          <a:ln>
            <a:solidFill>
              <a:srgbClr val="AFC3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sz="1350"/>
          </a:p>
        </p:txBody>
      </p:sp>
      <p:sp>
        <p:nvSpPr>
          <p:cNvPr id="15" name="Nadpis 1">
            <a:extLst>
              <a:ext uri="{FF2B5EF4-FFF2-40B4-BE49-F238E27FC236}">
                <a16:creationId xmlns:a16="http://schemas.microsoft.com/office/drawing/2014/main" id="{0FBD9941-1351-4307-864A-F5EA5E0FD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"/>
            <a:ext cx="12192000" cy="1385155"/>
          </a:xfrm>
        </p:spPr>
        <p:txBody>
          <a:bodyPr/>
          <a:lstStyle>
            <a:lvl1pPr>
              <a:defRPr/>
            </a:lvl1pPr>
          </a:lstStyle>
          <a:p>
            <a:r>
              <a:rPr lang="cs-CZ" dirty="0"/>
              <a:t>první řádek nadpisu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A4CE084-D11D-42CE-A2D3-310DA1C5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7891" y="6479184"/>
            <a:ext cx="2794164" cy="365125"/>
          </a:xfrm>
        </p:spPr>
        <p:txBody>
          <a:bodyPr/>
          <a:lstStyle>
            <a:lvl1pPr>
              <a:defRPr>
                <a:solidFill>
                  <a:srgbClr val="008276"/>
                </a:solidFill>
              </a:defRPr>
            </a:lvl1pPr>
          </a:lstStyle>
          <a:p>
            <a:fld id="{D83BD07D-5885-48DF-B570-0C7EF7FA7CBC}" type="slidenum">
              <a:rPr lang="cs-CZ" smtClean="0"/>
              <a:pPr/>
              <a:t>‹#›</a:t>
            </a:fld>
            <a:endParaRPr lang="cs-CZ"/>
          </a:p>
        </p:txBody>
      </p:sp>
      <p:sp>
        <p:nvSpPr>
          <p:cNvPr id="9" name="Zástupný symbol pro text 8">
            <a:extLst>
              <a:ext uri="{FF2B5EF4-FFF2-40B4-BE49-F238E27FC236}">
                <a16:creationId xmlns:a16="http://schemas.microsoft.com/office/drawing/2014/main" id="{CB904088-836B-4F96-832E-C43FDB462DF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6478590"/>
            <a:ext cx="7621588" cy="36512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cs-CZ" dirty="0"/>
              <a:t>místo pro poznámku</a:t>
            </a:r>
          </a:p>
        </p:txBody>
      </p:sp>
      <p:sp>
        <p:nvSpPr>
          <p:cNvPr id="11" name="Zástupný symbol pro text 10">
            <a:extLst>
              <a:ext uri="{FF2B5EF4-FFF2-40B4-BE49-F238E27FC236}">
                <a16:creationId xmlns:a16="http://schemas.microsoft.com/office/drawing/2014/main" id="{61BD0127-6D03-4DD7-BD1B-E839F028DB5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9943" y="871622"/>
            <a:ext cx="7301335" cy="405266"/>
          </a:xfr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cs-CZ" dirty="0"/>
              <a:t>druhý řádek textu</a:t>
            </a:r>
          </a:p>
        </p:txBody>
      </p:sp>
      <p:sp>
        <p:nvSpPr>
          <p:cNvPr id="5" name="Zástupný symbol obrázku 4">
            <a:extLst>
              <a:ext uri="{FF2B5EF4-FFF2-40B4-BE49-F238E27FC236}">
                <a16:creationId xmlns:a16="http://schemas.microsoft.com/office/drawing/2014/main" id="{FB267E21-4D34-405D-8160-E08510993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9921" y="1752144"/>
            <a:ext cx="3408000" cy="2412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cs-CZ"/>
              <a:t>Kliknutím na ikonu přidáte obrázek.</a:t>
            </a:r>
            <a:endParaRPr lang="cs-CZ" dirty="0"/>
          </a:p>
        </p:txBody>
      </p:sp>
      <p:sp>
        <p:nvSpPr>
          <p:cNvPr id="12" name="Zástupný symbol obrázku 4">
            <a:extLst>
              <a:ext uri="{FF2B5EF4-FFF2-40B4-BE49-F238E27FC236}">
                <a16:creationId xmlns:a16="http://schemas.microsoft.com/office/drawing/2014/main" id="{D8B971FF-A85B-47DA-8BFA-B06608B8912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970289" y="1752144"/>
            <a:ext cx="3408000" cy="2412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cs-CZ"/>
              <a:t>Kliknutím na ikonu přidáte obrázek.</a:t>
            </a:r>
            <a:endParaRPr lang="cs-CZ" dirty="0"/>
          </a:p>
        </p:txBody>
      </p:sp>
      <p:sp>
        <p:nvSpPr>
          <p:cNvPr id="13" name="Zástupný symbol obrázku 4">
            <a:extLst>
              <a:ext uri="{FF2B5EF4-FFF2-40B4-BE49-F238E27FC236}">
                <a16:creationId xmlns:a16="http://schemas.microsoft.com/office/drawing/2014/main" id="{ACBDDBB8-5CD5-4978-AD19-CD6573CF53C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355105" y="1752144"/>
            <a:ext cx="3408000" cy="2412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cs-CZ"/>
              <a:t>Kliknutím na ikonu přidáte obrázek.</a:t>
            </a:r>
            <a:endParaRPr lang="cs-CZ" dirty="0"/>
          </a:p>
        </p:txBody>
      </p:sp>
      <p:sp>
        <p:nvSpPr>
          <p:cNvPr id="4" name="Zástupný symbol pro text 3">
            <a:extLst>
              <a:ext uri="{FF2B5EF4-FFF2-40B4-BE49-F238E27FC236}">
                <a16:creationId xmlns:a16="http://schemas.microsoft.com/office/drawing/2014/main" id="{8FEF2F59-3EE8-4600-99BC-5C4F5397382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40834" y="4313239"/>
            <a:ext cx="3407833" cy="186756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cs-CZ" dirty="0"/>
              <a:t>První text</a:t>
            </a:r>
          </a:p>
        </p:txBody>
      </p:sp>
      <p:sp>
        <p:nvSpPr>
          <p:cNvPr id="18" name="Zástupný symbol pro text 3">
            <a:extLst>
              <a:ext uri="{FF2B5EF4-FFF2-40B4-BE49-F238E27FC236}">
                <a16:creationId xmlns:a16="http://schemas.microsoft.com/office/drawing/2014/main" id="{452B7608-4F61-44E9-905F-EE70505C300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55106" y="4312635"/>
            <a:ext cx="3407833" cy="18681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cs-CZ" dirty="0"/>
              <a:t>Druhý text</a:t>
            </a:r>
          </a:p>
        </p:txBody>
      </p:sp>
      <p:sp>
        <p:nvSpPr>
          <p:cNvPr id="20" name="Zástupný symbol pro text 3">
            <a:extLst>
              <a:ext uri="{FF2B5EF4-FFF2-40B4-BE49-F238E27FC236}">
                <a16:creationId xmlns:a16="http://schemas.microsoft.com/office/drawing/2014/main" id="{A9694961-1D4B-4475-9E48-A42C702077D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970457" y="4312634"/>
            <a:ext cx="3407833" cy="18681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cs-CZ" dirty="0"/>
              <a:t>Třetí text</a:t>
            </a:r>
          </a:p>
        </p:txBody>
      </p:sp>
      <p:cxnSp>
        <p:nvCxnSpPr>
          <p:cNvPr id="10" name="Přímá spojnice 9">
            <a:extLst>
              <a:ext uri="{FF2B5EF4-FFF2-40B4-BE49-F238E27FC236}">
                <a16:creationId xmlns:a16="http://schemas.microsoft.com/office/drawing/2014/main" id="{171D9D79-92EA-4B0D-8D70-6BE34D85F006}"/>
              </a:ext>
            </a:extLst>
          </p:cNvPr>
          <p:cNvCxnSpPr/>
          <p:nvPr userDrawn="1"/>
        </p:nvCxnSpPr>
        <p:spPr>
          <a:xfrm>
            <a:off x="4264119" y="4312633"/>
            <a:ext cx="0" cy="1836000"/>
          </a:xfrm>
          <a:prstGeom prst="line">
            <a:avLst/>
          </a:prstGeom>
          <a:ln w="12700">
            <a:solidFill>
              <a:srgbClr val="AFC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Přímá spojnice 20">
            <a:extLst>
              <a:ext uri="{FF2B5EF4-FFF2-40B4-BE49-F238E27FC236}">
                <a16:creationId xmlns:a16="http://schemas.microsoft.com/office/drawing/2014/main" id="{9EC8B389-96FC-47B0-8D2E-ED3E56AECA9E}"/>
              </a:ext>
            </a:extLst>
          </p:cNvPr>
          <p:cNvCxnSpPr/>
          <p:nvPr userDrawn="1"/>
        </p:nvCxnSpPr>
        <p:spPr>
          <a:xfrm>
            <a:off x="7861105" y="4344804"/>
            <a:ext cx="0" cy="1836000"/>
          </a:xfrm>
          <a:prstGeom prst="line">
            <a:avLst/>
          </a:prstGeom>
          <a:ln w="12700">
            <a:solidFill>
              <a:srgbClr val="AFC3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Obrázek 21">
            <a:extLst>
              <a:ext uri="{FF2B5EF4-FFF2-40B4-BE49-F238E27FC236}">
                <a16:creationId xmlns:a16="http://schemas.microsoft.com/office/drawing/2014/main" id="{A1117D55-52B3-4FC8-A9E1-8269B2B377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8026"/>
            <a:ext cx="12192000" cy="128015"/>
          </a:xfrm>
          <a:prstGeom prst="rect">
            <a:avLst/>
          </a:prstGeom>
        </p:spPr>
      </p:pic>
      <p:pic>
        <p:nvPicPr>
          <p:cNvPr id="23" name="Obrázek 22">
            <a:extLst>
              <a:ext uri="{FF2B5EF4-FFF2-40B4-BE49-F238E27FC236}">
                <a16:creationId xmlns:a16="http://schemas.microsoft.com/office/drawing/2014/main" id="{C9D9DF31-26CD-48C6-BB93-C42734C42F0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833" y="485422"/>
            <a:ext cx="2880000" cy="54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2341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dvouřadkový a gra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délník 18">
            <a:extLst>
              <a:ext uri="{FF2B5EF4-FFF2-40B4-BE49-F238E27FC236}">
                <a16:creationId xmlns:a16="http://schemas.microsoft.com/office/drawing/2014/main" id="{6D773097-E1D1-4068-BFDF-28B0431E804D}"/>
              </a:ext>
            </a:extLst>
          </p:cNvPr>
          <p:cNvSpPr/>
          <p:nvPr userDrawn="1"/>
        </p:nvSpPr>
        <p:spPr>
          <a:xfrm>
            <a:off x="0" y="1"/>
            <a:ext cx="12240000" cy="1385155"/>
          </a:xfrm>
          <a:prstGeom prst="rect">
            <a:avLst/>
          </a:prstGeom>
          <a:solidFill>
            <a:srgbClr val="AFC32D"/>
          </a:solidFill>
          <a:ln>
            <a:solidFill>
              <a:srgbClr val="AFC3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sz="1350"/>
          </a:p>
        </p:txBody>
      </p:sp>
      <p:sp>
        <p:nvSpPr>
          <p:cNvPr id="15" name="Nadpis 1">
            <a:extLst>
              <a:ext uri="{FF2B5EF4-FFF2-40B4-BE49-F238E27FC236}">
                <a16:creationId xmlns:a16="http://schemas.microsoft.com/office/drawing/2014/main" id="{0FBD9941-1351-4307-864A-F5EA5E0FD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"/>
            <a:ext cx="12192000" cy="1385155"/>
          </a:xfrm>
        </p:spPr>
        <p:txBody>
          <a:bodyPr/>
          <a:lstStyle>
            <a:lvl1pPr>
              <a:defRPr/>
            </a:lvl1pPr>
          </a:lstStyle>
          <a:p>
            <a:r>
              <a:rPr lang="cs-CZ" dirty="0"/>
              <a:t>první řádek nadpisu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A4CE084-D11D-42CE-A2D3-310DA1C5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7891" y="6479184"/>
            <a:ext cx="2794164" cy="365125"/>
          </a:xfrm>
        </p:spPr>
        <p:txBody>
          <a:bodyPr/>
          <a:lstStyle>
            <a:lvl1pPr>
              <a:defRPr>
                <a:solidFill>
                  <a:srgbClr val="008276"/>
                </a:solidFill>
              </a:defRPr>
            </a:lvl1pPr>
          </a:lstStyle>
          <a:p>
            <a:fld id="{D83BD07D-5885-48DF-B570-0C7EF7FA7CBC}" type="slidenum">
              <a:rPr lang="cs-CZ" smtClean="0"/>
              <a:pPr/>
              <a:t>‹#›</a:t>
            </a:fld>
            <a:endParaRPr lang="cs-CZ"/>
          </a:p>
        </p:txBody>
      </p:sp>
      <p:sp>
        <p:nvSpPr>
          <p:cNvPr id="9" name="Zástupný symbol pro text 8">
            <a:extLst>
              <a:ext uri="{FF2B5EF4-FFF2-40B4-BE49-F238E27FC236}">
                <a16:creationId xmlns:a16="http://schemas.microsoft.com/office/drawing/2014/main" id="{CB904088-836B-4F96-832E-C43FDB462DF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6478590"/>
            <a:ext cx="7621588" cy="36512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cs-CZ" dirty="0"/>
              <a:t>místo pro poznámku</a:t>
            </a:r>
          </a:p>
        </p:txBody>
      </p:sp>
      <p:sp>
        <p:nvSpPr>
          <p:cNvPr id="11" name="Zástupný symbol pro text 10">
            <a:extLst>
              <a:ext uri="{FF2B5EF4-FFF2-40B4-BE49-F238E27FC236}">
                <a16:creationId xmlns:a16="http://schemas.microsoft.com/office/drawing/2014/main" id="{61BD0127-6D03-4DD7-BD1B-E839F028DB5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9943" y="871622"/>
            <a:ext cx="7301335" cy="405266"/>
          </a:xfr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cs-CZ" dirty="0"/>
              <a:t>druhý řádek textu</a:t>
            </a:r>
          </a:p>
        </p:txBody>
      </p:sp>
      <p:sp>
        <p:nvSpPr>
          <p:cNvPr id="3" name="Zástupný symbol pro graf 2">
            <a:extLst>
              <a:ext uri="{FF2B5EF4-FFF2-40B4-BE49-F238E27FC236}">
                <a16:creationId xmlns:a16="http://schemas.microsoft.com/office/drawing/2014/main" id="{39625EF4-0D99-4573-ABCD-83E81C13C3A5}"/>
              </a:ext>
            </a:extLst>
          </p:cNvPr>
          <p:cNvSpPr>
            <a:spLocks noGrp="1"/>
          </p:cNvSpPr>
          <p:nvPr>
            <p:ph type="chart" sz="quarter" idx="17"/>
          </p:nvPr>
        </p:nvSpPr>
        <p:spPr>
          <a:xfrm>
            <a:off x="759885" y="1684338"/>
            <a:ext cx="10672233" cy="460533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cs-CZ"/>
              <a:t>Kliknutím na ikonu přidáte graf.</a:t>
            </a:r>
            <a:endParaRPr lang="cs-CZ" dirty="0"/>
          </a:p>
        </p:txBody>
      </p:sp>
      <p:pic>
        <p:nvPicPr>
          <p:cNvPr id="10" name="Obrázek 9">
            <a:extLst>
              <a:ext uri="{FF2B5EF4-FFF2-40B4-BE49-F238E27FC236}">
                <a16:creationId xmlns:a16="http://schemas.microsoft.com/office/drawing/2014/main" id="{C8362811-00FF-4A34-A5D5-FAAA3F29A6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8026"/>
            <a:ext cx="12192000" cy="128015"/>
          </a:xfrm>
          <a:prstGeom prst="rect">
            <a:avLst/>
          </a:prstGeom>
        </p:spPr>
      </p:pic>
      <p:pic>
        <p:nvPicPr>
          <p:cNvPr id="12" name="Obrázek 11">
            <a:extLst>
              <a:ext uri="{FF2B5EF4-FFF2-40B4-BE49-F238E27FC236}">
                <a16:creationId xmlns:a16="http://schemas.microsoft.com/office/drawing/2014/main" id="{5ED9B15E-7A2F-4879-8879-AF0002868CD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833" y="485422"/>
            <a:ext cx="2880000" cy="54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9355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dvouřadkový a tabul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délník 18">
            <a:extLst>
              <a:ext uri="{FF2B5EF4-FFF2-40B4-BE49-F238E27FC236}">
                <a16:creationId xmlns:a16="http://schemas.microsoft.com/office/drawing/2014/main" id="{6D773097-E1D1-4068-BFDF-28B0431E804D}"/>
              </a:ext>
            </a:extLst>
          </p:cNvPr>
          <p:cNvSpPr/>
          <p:nvPr userDrawn="1"/>
        </p:nvSpPr>
        <p:spPr>
          <a:xfrm>
            <a:off x="0" y="1"/>
            <a:ext cx="12240000" cy="1385155"/>
          </a:xfrm>
          <a:prstGeom prst="rect">
            <a:avLst/>
          </a:prstGeom>
          <a:solidFill>
            <a:srgbClr val="AFC32D"/>
          </a:solidFill>
          <a:ln>
            <a:solidFill>
              <a:srgbClr val="AFC3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sz="1350"/>
          </a:p>
        </p:txBody>
      </p:sp>
      <p:sp>
        <p:nvSpPr>
          <p:cNvPr id="15" name="Nadpis 1">
            <a:extLst>
              <a:ext uri="{FF2B5EF4-FFF2-40B4-BE49-F238E27FC236}">
                <a16:creationId xmlns:a16="http://schemas.microsoft.com/office/drawing/2014/main" id="{0FBD9941-1351-4307-864A-F5EA5E0FD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"/>
            <a:ext cx="12192000" cy="1385155"/>
          </a:xfrm>
        </p:spPr>
        <p:txBody>
          <a:bodyPr/>
          <a:lstStyle>
            <a:lvl1pPr>
              <a:defRPr/>
            </a:lvl1pPr>
          </a:lstStyle>
          <a:p>
            <a:r>
              <a:rPr lang="cs-CZ" dirty="0"/>
              <a:t>první řádek nadpisu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A4CE084-D11D-42CE-A2D3-310DA1C5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7891" y="6479184"/>
            <a:ext cx="2794164" cy="365125"/>
          </a:xfrm>
        </p:spPr>
        <p:txBody>
          <a:bodyPr/>
          <a:lstStyle>
            <a:lvl1pPr>
              <a:defRPr>
                <a:solidFill>
                  <a:srgbClr val="008276"/>
                </a:solidFill>
              </a:defRPr>
            </a:lvl1pPr>
          </a:lstStyle>
          <a:p>
            <a:fld id="{D83BD07D-5885-48DF-B570-0C7EF7FA7CBC}" type="slidenum">
              <a:rPr lang="cs-CZ" smtClean="0"/>
              <a:pPr/>
              <a:t>‹#›</a:t>
            </a:fld>
            <a:endParaRPr lang="cs-CZ"/>
          </a:p>
        </p:txBody>
      </p:sp>
      <p:sp>
        <p:nvSpPr>
          <p:cNvPr id="9" name="Zástupný symbol pro text 8">
            <a:extLst>
              <a:ext uri="{FF2B5EF4-FFF2-40B4-BE49-F238E27FC236}">
                <a16:creationId xmlns:a16="http://schemas.microsoft.com/office/drawing/2014/main" id="{CB904088-836B-4F96-832E-C43FDB462DF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6478590"/>
            <a:ext cx="7621588" cy="36512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cs-CZ" dirty="0"/>
              <a:t>místo pro poznámku</a:t>
            </a:r>
          </a:p>
        </p:txBody>
      </p:sp>
      <p:sp>
        <p:nvSpPr>
          <p:cNvPr id="11" name="Zástupný symbol pro text 10">
            <a:extLst>
              <a:ext uri="{FF2B5EF4-FFF2-40B4-BE49-F238E27FC236}">
                <a16:creationId xmlns:a16="http://schemas.microsoft.com/office/drawing/2014/main" id="{61BD0127-6D03-4DD7-BD1B-E839F028DB5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9943" y="871622"/>
            <a:ext cx="7301335" cy="405266"/>
          </a:xfr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cs-CZ" dirty="0"/>
              <a:t>druhý řádek textu</a:t>
            </a:r>
          </a:p>
        </p:txBody>
      </p:sp>
      <p:sp>
        <p:nvSpPr>
          <p:cNvPr id="3" name="Zástupný symbol pro tabulku 2">
            <a:extLst>
              <a:ext uri="{FF2B5EF4-FFF2-40B4-BE49-F238E27FC236}">
                <a16:creationId xmlns:a16="http://schemas.microsoft.com/office/drawing/2014/main" id="{243075CB-445F-451D-B78F-591C98050237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3753852" y="1744663"/>
            <a:ext cx="7678265" cy="3841144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</a:lstStyle>
          <a:p>
            <a:r>
              <a:rPr lang="cs-CZ"/>
              <a:t>Kliknutím na ikonu přidáte tabulku.</a:t>
            </a:r>
            <a:endParaRPr lang="cs-CZ" dirty="0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841296A6-9ACC-42C7-B6BE-AB8D41837E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9885" y="5690937"/>
            <a:ext cx="10672233" cy="59873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342900" indent="0">
              <a:buNone/>
              <a:defRPr/>
            </a:lvl2pPr>
          </a:lstStyle>
          <a:p>
            <a:pPr lvl="0"/>
            <a:r>
              <a:rPr lang="cs-CZ" dirty="0"/>
              <a:t>Popis tabulky</a:t>
            </a:r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7969F98E-4017-499E-A0CF-05FFE0FE3E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8026"/>
            <a:ext cx="12192000" cy="128015"/>
          </a:xfrm>
          <a:prstGeom prst="rect">
            <a:avLst/>
          </a:prstGeom>
        </p:spPr>
      </p:pic>
      <p:pic>
        <p:nvPicPr>
          <p:cNvPr id="13" name="Obrázek 12">
            <a:extLst>
              <a:ext uri="{FF2B5EF4-FFF2-40B4-BE49-F238E27FC236}">
                <a16:creationId xmlns:a16="http://schemas.microsoft.com/office/drawing/2014/main" id="{B040249A-66A1-4EC5-963A-036A831921F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833" y="485422"/>
            <a:ext cx="2880000" cy="54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886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jednořadkový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délník 18">
            <a:extLst>
              <a:ext uri="{FF2B5EF4-FFF2-40B4-BE49-F238E27FC236}">
                <a16:creationId xmlns:a16="http://schemas.microsoft.com/office/drawing/2014/main" id="{6D773097-E1D1-4068-BFDF-28B0431E804D}"/>
              </a:ext>
            </a:extLst>
          </p:cNvPr>
          <p:cNvSpPr/>
          <p:nvPr userDrawn="1"/>
        </p:nvSpPr>
        <p:spPr>
          <a:xfrm>
            <a:off x="0" y="1"/>
            <a:ext cx="12240000" cy="1385155"/>
          </a:xfrm>
          <a:prstGeom prst="rect">
            <a:avLst/>
          </a:prstGeom>
          <a:solidFill>
            <a:srgbClr val="008276"/>
          </a:solidFill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sz="1350"/>
          </a:p>
        </p:txBody>
      </p:sp>
      <p:sp>
        <p:nvSpPr>
          <p:cNvPr id="15" name="Nadpis 1">
            <a:extLst>
              <a:ext uri="{FF2B5EF4-FFF2-40B4-BE49-F238E27FC236}">
                <a16:creationId xmlns:a16="http://schemas.microsoft.com/office/drawing/2014/main" id="{0FBD9941-1351-4307-864A-F5EA5E0FD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"/>
            <a:ext cx="12192000" cy="1385155"/>
          </a:xfrm>
        </p:spPr>
        <p:txBody>
          <a:bodyPr/>
          <a:lstStyle>
            <a:lvl1pPr>
              <a:defRPr/>
            </a:lvl1pPr>
          </a:lstStyle>
          <a:p>
            <a:r>
              <a:rPr lang="cs-CZ" dirty="0"/>
              <a:t>jednořádkový nadpis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9EB65C06-7458-4B09-87AF-9E8F9E339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78676"/>
            <a:ext cx="10593855" cy="443970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A4CE084-D11D-42CE-A2D3-310DA1C5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7891" y="6479184"/>
            <a:ext cx="2794164" cy="365125"/>
          </a:xfrm>
        </p:spPr>
        <p:txBody>
          <a:bodyPr/>
          <a:lstStyle>
            <a:lvl1pPr>
              <a:defRPr>
                <a:solidFill>
                  <a:srgbClr val="008276"/>
                </a:solidFill>
              </a:defRPr>
            </a:lvl1pPr>
          </a:lstStyle>
          <a:p>
            <a:fld id="{D83BD07D-5885-48DF-B570-0C7EF7FA7CBC}" type="slidenum">
              <a:rPr lang="cs-CZ" smtClean="0"/>
              <a:pPr/>
              <a:t>‹#›</a:t>
            </a:fld>
            <a:endParaRPr lang="cs-CZ"/>
          </a:p>
        </p:txBody>
      </p:sp>
      <p:pic>
        <p:nvPicPr>
          <p:cNvPr id="16" name="Obrázek 15">
            <a:extLst>
              <a:ext uri="{FF2B5EF4-FFF2-40B4-BE49-F238E27FC236}">
                <a16:creationId xmlns:a16="http://schemas.microsoft.com/office/drawing/2014/main" id="{E99A084F-AC47-4B73-B5F9-CCA9E4D875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" y="1398026"/>
            <a:ext cx="12191913" cy="128015"/>
          </a:xfrm>
          <a:prstGeom prst="rect">
            <a:avLst/>
          </a:prstGeom>
        </p:spPr>
      </p:pic>
      <p:sp>
        <p:nvSpPr>
          <p:cNvPr id="9" name="Zástupný symbol pro text 8">
            <a:extLst>
              <a:ext uri="{FF2B5EF4-FFF2-40B4-BE49-F238E27FC236}">
                <a16:creationId xmlns:a16="http://schemas.microsoft.com/office/drawing/2014/main" id="{CB904088-836B-4F96-832E-C43FDB462DF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6478590"/>
            <a:ext cx="7621588" cy="36512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cs-CZ" dirty="0"/>
              <a:t>místo pro poznámku</a:t>
            </a:r>
          </a:p>
        </p:txBody>
      </p:sp>
      <p:pic>
        <p:nvPicPr>
          <p:cNvPr id="17" name="Obrázek 16">
            <a:extLst>
              <a:ext uri="{FF2B5EF4-FFF2-40B4-BE49-F238E27FC236}">
                <a16:creationId xmlns:a16="http://schemas.microsoft.com/office/drawing/2014/main" id="{C8A78607-7E5D-4949-B270-A553FDC2611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833" y="485422"/>
            <a:ext cx="2880000" cy="54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874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dvouřádkov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délník 18">
            <a:extLst>
              <a:ext uri="{FF2B5EF4-FFF2-40B4-BE49-F238E27FC236}">
                <a16:creationId xmlns:a16="http://schemas.microsoft.com/office/drawing/2014/main" id="{6D773097-E1D1-4068-BFDF-28B0431E804D}"/>
              </a:ext>
            </a:extLst>
          </p:cNvPr>
          <p:cNvSpPr/>
          <p:nvPr userDrawn="1"/>
        </p:nvSpPr>
        <p:spPr>
          <a:xfrm>
            <a:off x="0" y="1"/>
            <a:ext cx="12240000" cy="1385155"/>
          </a:xfrm>
          <a:prstGeom prst="rect">
            <a:avLst/>
          </a:prstGeom>
          <a:solidFill>
            <a:srgbClr val="008276"/>
          </a:solidFill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sz="1350"/>
          </a:p>
        </p:txBody>
      </p:sp>
      <p:sp>
        <p:nvSpPr>
          <p:cNvPr id="15" name="Nadpis 1">
            <a:extLst>
              <a:ext uri="{FF2B5EF4-FFF2-40B4-BE49-F238E27FC236}">
                <a16:creationId xmlns:a16="http://schemas.microsoft.com/office/drawing/2014/main" id="{0FBD9941-1351-4307-864A-F5EA5E0FD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"/>
            <a:ext cx="12192000" cy="1385155"/>
          </a:xfrm>
        </p:spPr>
        <p:txBody>
          <a:bodyPr/>
          <a:lstStyle>
            <a:lvl1pPr>
              <a:defRPr/>
            </a:lvl1pPr>
          </a:lstStyle>
          <a:p>
            <a:r>
              <a:rPr lang="cs-CZ" dirty="0"/>
              <a:t>první řádek  nadpisu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A4CE084-D11D-42CE-A2D3-310DA1C5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7891" y="6479184"/>
            <a:ext cx="2794164" cy="365125"/>
          </a:xfrm>
        </p:spPr>
        <p:txBody>
          <a:bodyPr/>
          <a:lstStyle>
            <a:lvl1pPr>
              <a:defRPr>
                <a:solidFill>
                  <a:srgbClr val="008276"/>
                </a:solidFill>
              </a:defRPr>
            </a:lvl1pPr>
          </a:lstStyle>
          <a:p>
            <a:fld id="{D83BD07D-5885-48DF-B570-0C7EF7FA7CBC}" type="slidenum">
              <a:rPr lang="cs-CZ" smtClean="0"/>
              <a:pPr/>
              <a:t>‹#›</a:t>
            </a:fld>
            <a:endParaRPr lang="cs-CZ"/>
          </a:p>
        </p:txBody>
      </p:sp>
      <p:sp>
        <p:nvSpPr>
          <p:cNvPr id="9" name="Zástupný symbol pro text 8">
            <a:extLst>
              <a:ext uri="{FF2B5EF4-FFF2-40B4-BE49-F238E27FC236}">
                <a16:creationId xmlns:a16="http://schemas.microsoft.com/office/drawing/2014/main" id="{CB904088-836B-4F96-832E-C43FDB462DF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6478590"/>
            <a:ext cx="7621588" cy="36512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cs-CZ" dirty="0"/>
              <a:t>místo pro poznámku</a:t>
            </a:r>
          </a:p>
        </p:txBody>
      </p:sp>
      <p:sp>
        <p:nvSpPr>
          <p:cNvPr id="11" name="Zástupný symbol pro text 10">
            <a:extLst>
              <a:ext uri="{FF2B5EF4-FFF2-40B4-BE49-F238E27FC236}">
                <a16:creationId xmlns:a16="http://schemas.microsoft.com/office/drawing/2014/main" id="{61BD0127-6D03-4DD7-BD1B-E839F028DB5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9943" y="871622"/>
            <a:ext cx="7301335" cy="405266"/>
          </a:xfr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cs-CZ" dirty="0"/>
              <a:t>druhý řádek textu</a:t>
            </a:r>
          </a:p>
        </p:txBody>
      </p:sp>
      <p:pic>
        <p:nvPicPr>
          <p:cNvPr id="10" name="Obrázek 9">
            <a:extLst>
              <a:ext uri="{FF2B5EF4-FFF2-40B4-BE49-F238E27FC236}">
                <a16:creationId xmlns:a16="http://schemas.microsoft.com/office/drawing/2014/main" id="{7A915072-897B-4804-B9BD-4FD362EC66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" y="1398026"/>
            <a:ext cx="12191913" cy="128015"/>
          </a:xfrm>
          <a:prstGeom prst="rect">
            <a:avLst/>
          </a:prstGeom>
        </p:spPr>
      </p:pic>
      <p:pic>
        <p:nvPicPr>
          <p:cNvPr id="12" name="Obrázek 11">
            <a:extLst>
              <a:ext uri="{FF2B5EF4-FFF2-40B4-BE49-F238E27FC236}">
                <a16:creationId xmlns:a16="http://schemas.microsoft.com/office/drawing/2014/main" id="{BB45C629-7A24-45BB-B3BA-D965F55DDB2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833" y="485422"/>
            <a:ext cx="2880000" cy="540001"/>
          </a:xfrm>
          <a:prstGeom prst="rect">
            <a:avLst/>
          </a:prstGeom>
        </p:spPr>
      </p:pic>
      <p:sp>
        <p:nvSpPr>
          <p:cNvPr id="13" name="Zástupný symbol pro obsah 2">
            <a:extLst>
              <a:ext uri="{FF2B5EF4-FFF2-40B4-BE49-F238E27FC236}">
                <a16:creationId xmlns:a16="http://schemas.microsoft.com/office/drawing/2014/main" id="{A4884FE2-6E48-41EB-8D8C-4472E3D6EA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78676"/>
            <a:ext cx="10593855" cy="443970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cs-CZ" smtClean="0"/>
              <a:t>Upravte styly předlohy textu.</a:t>
            </a:r>
          </a:p>
        </p:txBody>
      </p:sp>
    </p:spTree>
    <p:extLst>
      <p:ext uri="{BB962C8B-B14F-4D97-AF65-F5344CB8AC3E}">
        <p14:creationId xmlns:p14="http://schemas.microsoft.com/office/powerpoint/2010/main" val="4052601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jednořadkový a cit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délník 13">
            <a:extLst>
              <a:ext uri="{FF2B5EF4-FFF2-40B4-BE49-F238E27FC236}">
                <a16:creationId xmlns:a16="http://schemas.microsoft.com/office/drawing/2014/main" id="{0E3082C6-27F3-4E0F-A78D-958E911D15E1}"/>
              </a:ext>
            </a:extLst>
          </p:cNvPr>
          <p:cNvSpPr/>
          <p:nvPr userDrawn="1"/>
        </p:nvSpPr>
        <p:spPr>
          <a:xfrm>
            <a:off x="8543497" y="1678634"/>
            <a:ext cx="2880000" cy="2160000"/>
          </a:xfrm>
          <a:prstGeom prst="rect">
            <a:avLst/>
          </a:prstGeom>
          <a:solidFill>
            <a:srgbClr val="008276"/>
          </a:solidFill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sz="1350"/>
          </a:p>
        </p:txBody>
      </p:sp>
      <p:sp>
        <p:nvSpPr>
          <p:cNvPr id="19" name="Obdélník 18">
            <a:extLst>
              <a:ext uri="{FF2B5EF4-FFF2-40B4-BE49-F238E27FC236}">
                <a16:creationId xmlns:a16="http://schemas.microsoft.com/office/drawing/2014/main" id="{6D773097-E1D1-4068-BFDF-28B0431E804D}"/>
              </a:ext>
            </a:extLst>
          </p:cNvPr>
          <p:cNvSpPr/>
          <p:nvPr userDrawn="1"/>
        </p:nvSpPr>
        <p:spPr>
          <a:xfrm>
            <a:off x="0" y="1"/>
            <a:ext cx="12240000" cy="1385155"/>
          </a:xfrm>
          <a:prstGeom prst="rect">
            <a:avLst/>
          </a:prstGeom>
          <a:solidFill>
            <a:srgbClr val="008276"/>
          </a:solidFill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sz="1350"/>
          </a:p>
        </p:txBody>
      </p:sp>
      <p:sp>
        <p:nvSpPr>
          <p:cNvPr id="4" name="Zástupný symbol pro text 3">
            <a:extLst>
              <a:ext uri="{FF2B5EF4-FFF2-40B4-BE49-F238E27FC236}">
                <a16:creationId xmlns:a16="http://schemas.microsoft.com/office/drawing/2014/main" id="{CD481A2F-9ED0-49D2-8CCC-7E3C311556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43497" y="1701770"/>
            <a:ext cx="2880000" cy="2160000"/>
          </a:xfrm>
          <a:noFill/>
          <a:ln>
            <a:noFill/>
          </a:ln>
        </p:spPr>
        <p:txBody>
          <a:bodyPr anchor="ctr" anchorCtr="0">
            <a:normAutofit/>
          </a:bodyPr>
          <a:lstStyle>
            <a:lvl1pPr marL="266700" indent="0"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cs-CZ" dirty="0"/>
              <a:t>citace nebo drobný text</a:t>
            </a:r>
          </a:p>
        </p:txBody>
      </p:sp>
      <p:sp>
        <p:nvSpPr>
          <p:cNvPr id="15" name="Nadpis 1">
            <a:extLst>
              <a:ext uri="{FF2B5EF4-FFF2-40B4-BE49-F238E27FC236}">
                <a16:creationId xmlns:a16="http://schemas.microsoft.com/office/drawing/2014/main" id="{0FBD9941-1351-4307-864A-F5EA5E0FD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"/>
            <a:ext cx="12192000" cy="1385155"/>
          </a:xfrm>
        </p:spPr>
        <p:txBody>
          <a:bodyPr/>
          <a:lstStyle>
            <a:lvl1pPr>
              <a:defRPr/>
            </a:lvl1pPr>
          </a:lstStyle>
          <a:p>
            <a:r>
              <a:rPr lang="cs-CZ" dirty="0"/>
              <a:t>jednořádkový nadpis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9EB65C06-7458-4B09-87AF-9E8F9E339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78676"/>
            <a:ext cx="7486935" cy="218309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A4CE084-D11D-42CE-A2D3-310DA1C5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7891" y="6479184"/>
            <a:ext cx="2794164" cy="365125"/>
          </a:xfrm>
        </p:spPr>
        <p:txBody>
          <a:bodyPr/>
          <a:lstStyle>
            <a:lvl1pPr>
              <a:defRPr>
                <a:solidFill>
                  <a:srgbClr val="008276"/>
                </a:solidFill>
              </a:defRPr>
            </a:lvl1pPr>
          </a:lstStyle>
          <a:p>
            <a:fld id="{D83BD07D-5885-48DF-B570-0C7EF7FA7CBC}" type="slidenum">
              <a:rPr lang="cs-CZ" smtClean="0"/>
              <a:pPr/>
              <a:t>‹#›</a:t>
            </a:fld>
            <a:endParaRPr lang="cs-CZ"/>
          </a:p>
        </p:txBody>
      </p:sp>
      <p:sp>
        <p:nvSpPr>
          <p:cNvPr id="7" name="Zástupný symbol pro text 6">
            <a:extLst>
              <a:ext uri="{FF2B5EF4-FFF2-40B4-BE49-F238E27FC236}">
                <a16:creationId xmlns:a16="http://schemas.microsoft.com/office/drawing/2014/main" id="{A35A8BBC-20BC-4A89-8DEB-027CA02E14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4001974"/>
            <a:ext cx="10593857" cy="2294604"/>
          </a:xfrm>
        </p:spPr>
        <p:txBody>
          <a:bodyPr/>
          <a:lstStyle>
            <a:lvl2pPr marL="342900" indent="0">
              <a:buNone/>
              <a:defRPr/>
            </a:lvl2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9" name="Zástupný symbol pro text 8">
            <a:extLst>
              <a:ext uri="{FF2B5EF4-FFF2-40B4-BE49-F238E27FC236}">
                <a16:creationId xmlns:a16="http://schemas.microsoft.com/office/drawing/2014/main" id="{CB904088-836B-4F96-832E-C43FDB462DF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6478590"/>
            <a:ext cx="7621588" cy="36512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cs-CZ" dirty="0"/>
              <a:t>místo pro poznámku</a:t>
            </a:r>
          </a:p>
        </p:txBody>
      </p:sp>
      <p:pic>
        <p:nvPicPr>
          <p:cNvPr id="10" name="Obrázek 9">
            <a:extLst>
              <a:ext uri="{FF2B5EF4-FFF2-40B4-BE49-F238E27FC236}">
                <a16:creationId xmlns:a16="http://schemas.microsoft.com/office/drawing/2014/main" id="{A6362E37-B6F4-406F-8C9D-377ECF469B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8395" y="1757281"/>
            <a:ext cx="432000" cy="317390"/>
          </a:xfrm>
          <a:prstGeom prst="rect">
            <a:avLst/>
          </a:prstGeom>
        </p:spPr>
      </p:pic>
      <p:pic>
        <p:nvPicPr>
          <p:cNvPr id="20" name="Obrázek 19">
            <a:extLst>
              <a:ext uri="{FF2B5EF4-FFF2-40B4-BE49-F238E27FC236}">
                <a16:creationId xmlns:a16="http://schemas.microsoft.com/office/drawing/2014/main" id="{4762E413-8D66-41C2-9D7A-31C92C7524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32285" y="3451884"/>
            <a:ext cx="432000" cy="317390"/>
          </a:xfrm>
          <a:prstGeom prst="rect">
            <a:avLst/>
          </a:prstGeom>
        </p:spPr>
      </p:pic>
      <p:pic>
        <p:nvPicPr>
          <p:cNvPr id="18" name="Obrázek 17">
            <a:extLst>
              <a:ext uri="{FF2B5EF4-FFF2-40B4-BE49-F238E27FC236}">
                <a16:creationId xmlns:a16="http://schemas.microsoft.com/office/drawing/2014/main" id="{EF73BD70-9296-47EC-8865-48DC50BD331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" y="1398026"/>
            <a:ext cx="12191913" cy="128015"/>
          </a:xfrm>
          <a:prstGeom prst="rect">
            <a:avLst/>
          </a:prstGeom>
        </p:spPr>
      </p:pic>
      <p:pic>
        <p:nvPicPr>
          <p:cNvPr id="16" name="Obrázek 15">
            <a:extLst>
              <a:ext uri="{FF2B5EF4-FFF2-40B4-BE49-F238E27FC236}">
                <a16:creationId xmlns:a16="http://schemas.microsoft.com/office/drawing/2014/main" id="{DA679B2A-8239-4640-86B2-33DF7F06A5B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833" y="485422"/>
            <a:ext cx="2880000" cy="54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55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dvouřadkový a cit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délník 13">
            <a:extLst>
              <a:ext uri="{FF2B5EF4-FFF2-40B4-BE49-F238E27FC236}">
                <a16:creationId xmlns:a16="http://schemas.microsoft.com/office/drawing/2014/main" id="{0E3082C6-27F3-4E0F-A78D-958E911D15E1}"/>
              </a:ext>
            </a:extLst>
          </p:cNvPr>
          <p:cNvSpPr/>
          <p:nvPr userDrawn="1"/>
        </p:nvSpPr>
        <p:spPr>
          <a:xfrm>
            <a:off x="8543497" y="1678634"/>
            <a:ext cx="2880000" cy="2160000"/>
          </a:xfrm>
          <a:prstGeom prst="rect">
            <a:avLst/>
          </a:prstGeom>
          <a:solidFill>
            <a:srgbClr val="008276"/>
          </a:solidFill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sz="1350"/>
          </a:p>
        </p:txBody>
      </p:sp>
      <p:sp>
        <p:nvSpPr>
          <p:cNvPr id="19" name="Obdélník 18">
            <a:extLst>
              <a:ext uri="{FF2B5EF4-FFF2-40B4-BE49-F238E27FC236}">
                <a16:creationId xmlns:a16="http://schemas.microsoft.com/office/drawing/2014/main" id="{6D773097-E1D1-4068-BFDF-28B0431E804D}"/>
              </a:ext>
            </a:extLst>
          </p:cNvPr>
          <p:cNvSpPr/>
          <p:nvPr userDrawn="1"/>
        </p:nvSpPr>
        <p:spPr>
          <a:xfrm>
            <a:off x="0" y="1"/>
            <a:ext cx="12240000" cy="1385155"/>
          </a:xfrm>
          <a:prstGeom prst="rect">
            <a:avLst/>
          </a:prstGeom>
          <a:solidFill>
            <a:srgbClr val="008276"/>
          </a:solidFill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sz="1350"/>
          </a:p>
        </p:txBody>
      </p:sp>
      <p:sp>
        <p:nvSpPr>
          <p:cNvPr id="4" name="Zástupný symbol pro text 3">
            <a:extLst>
              <a:ext uri="{FF2B5EF4-FFF2-40B4-BE49-F238E27FC236}">
                <a16:creationId xmlns:a16="http://schemas.microsoft.com/office/drawing/2014/main" id="{CD481A2F-9ED0-49D2-8CCC-7E3C3115561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43497" y="1701770"/>
            <a:ext cx="2880000" cy="2160000"/>
          </a:xfrm>
          <a:noFill/>
          <a:ln>
            <a:noFill/>
          </a:ln>
        </p:spPr>
        <p:txBody>
          <a:bodyPr anchor="ctr" anchorCtr="0">
            <a:normAutofit/>
          </a:bodyPr>
          <a:lstStyle>
            <a:lvl1pPr marL="266700" indent="0">
              <a:buNone/>
              <a:defRPr sz="2100">
                <a:solidFill>
                  <a:schemeClr val="bg1"/>
                </a:solidFill>
              </a:defRPr>
            </a:lvl1pPr>
          </a:lstStyle>
          <a:p>
            <a:pPr lvl="0"/>
            <a:r>
              <a:rPr lang="cs-CZ" dirty="0"/>
              <a:t>citace nebo drobný text</a:t>
            </a:r>
          </a:p>
        </p:txBody>
      </p:sp>
      <p:sp>
        <p:nvSpPr>
          <p:cNvPr id="15" name="Nadpis 1">
            <a:extLst>
              <a:ext uri="{FF2B5EF4-FFF2-40B4-BE49-F238E27FC236}">
                <a16:creationId xmlns:a16="http://schemas.microsoft.com/office/drawing/2014/main" id="{0FBD9941-1351-4307-864A-F5EA5E0FD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"/>
            <a:ext cx="12192000" cy="1385155"/>
          </a:xfrm>
        </p:spPr>
        <p:txBody>
          <a:bodyPr/>
          <a:lstStyle>
            <a:lvl1pPr>
              <a:defRPr/>
            </a:lvl1pPr>
          </a:lstStyle>
          <a:p>
            <a:r>
              <a:rPr lang="cs-CZ" dirty="0"/>
              <a:t>první řádek nadpisu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9EB65C06-7458-4B09-87AF-9E8F9E339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78676"/>
            <a:ext cx="7486935" cy="218309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A4CE084-D11D-42CE-A2D3-310DA1C5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7891" y="6479184"/>
            <a:ext cx="2794164" cy="365125"/>
          </a:xfrm>
        </p:spPr>
        <p:txBody>
          <a:bodyPr/>
          <a:lstStyle>
            <a:lvl1pPr>
              <a:defRPr>
                <a:solidFill>
                  <a:srgbClr val="008276"/>
                </a:solidFill>
              </a:defRPr>
            </a:lvl1pPr>
          </a:lstStyle>
          <a:p>
            <a:fld id="{D83BD07D-5885-48DF-B570-0C7EF7FA7CBC}" type="slidenum">
              <a:rPr lang="cs-CZ" smtClean="0"/>
              <a:pPr/>
              <a:t>‹#›</a:t>
            </a:fld>
            <a:endParaRPr lang="cs-CZ"/>
          </a:p>
        </p:txBody>
      </p:sp>
      <p:sp>
        <p:nvSpPr>
          <p:cNvPr id="7" name="Zástupný symbol pro text 6">
            <a:extLst>
              <a:ext uri="{FF2B5EF4-FFF2-40B4-BE49-F238E27FC236}">
                <a16:creationId xmlns:a16="http://schemas.microsoft.com/office/drawing/2014/main" id="{A35A8BBC-20BC-4A89-8DEB-027CA02E14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4001974"/>
            <a:ext cx="10593857" cy="2294604"/>
          </a:xfrm>
        </p:spPr>
        <p:txBody>
          <a:bodyPr/>
          <a:lstStyle>
            <a:lvl2pPr marL="342900" indent="0">
              <a:buNone/>
              <a:defRPr/>
            </a:lvl2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9" name="Zástupný symbol pro text 8">
            <a:extLst>
              <a:ext uri="{FF2B5EF4-FFF2-40B4-BE49-F238E27FC236}">
                <a16:creationId xmlns:a16="http://schemas.microsoft.com/office/drawing/2014/main" id="{CB904088-836B-4F96-832E-C43FDB462DF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6478590"/>
            <a:ext cx="7621588" cy="36512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cs-CZ" dirty="0"/>
              <a:t>místo pro poznámku</a:t>
            </a:r>
          </a:p>
        </p:txBody>
      </p:sp>
      <p:pic>
        <p:nvPicPr>
          <p:cNvPr id="10" name="Obrázek 9">
            <a:extLst>
              <a:ext uri="{FF2B5EF4-FFF2-40B4-BE49-F238E27FC236}">
                <a16:creationId xmlns:a16="http://schemas.microsoft.com/office/drawing/2014/main" id="{A6362E37-B6F4-406F-8C9D-377ECF469B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8395" y="1757281"/>
            <a:ext cx="432000" cy="317390"/>
          </a:xfrm>
          <a:prstGeom prst="rect">
            <a:avLst/>
          </a:prstGeom>
        </p:spPr>
      </p:pic>
      <p:pic>
        <p:nvPicPr>
          <p:cNvPr id="20" name="Obrázek 19">
            <a:extLst>
              <a:ext uri="{FF2B5EF4-FFF2-40B4-BE49-F238E27FC236}">
                <a16:creationId xmlns:a16="http://schemas.microsoft.com/office/drawing/2014/main" id="{4762E413-8D66-41C2-9D7A-31C92C7524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832285" y="3451884"/>
            <a:ext cx="432000" cy="317390"/>
          </a:xfrm>
          <a:prstGeom prst="rect">
            <a:avLst/>
          </a:prstGeom>
        </p:spPr>
      </p:pic>
      <p:sp>
        <p:nvSpPr>
          <p:cNvPr id="11" name="Zástupný symbol pro text 10">
            <a:extLst>
              <a:ext uri="{FF2B5EF4-FFF2-40B4-BE49-F238E27FC236}">
                <a16:creationId xmlns:a16="http://schemas.microsoft.com/office/drawing/2014/main" id="{61BD0127-6D03-4DD7-BD1B-E839F028DB5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9943" y="871622"/>
            <a:ext cx="7301335" cy="405266"/>
          </a:xfr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cs-CZ" dirty="0"/>
              <a:t>druhý řádek textu</a:t>
            </a:r>
          </a:p>
        </p:txBody>
      </p:sp>
      <p:pic>
        <p:nvPicPr>
          <p:cNvPr id="18" name="Obrázek 17">
            <a:extLst>
              <a:ext uri="{FF2B5EF4-FFF2-40B4-BE49-F238E27FC236}">
                <a16:creationId xmlns:a16="http://schemas.microsoft.com/office/drawing/2014/main" id="{60710F27-5468-472A-903B-2917B09C8B2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" y="1398026"/>
            <a:ext cx="12191913" cy="128015"/>
          </a:xfrm>
          <a:prstGeom prst="rect">
            <a:avLst/>
          </a:prstGeom>
        </p:spPr>
      </p:pic>
      <p:pic>
        <p:nvPicPr>
          <p:cNvPr id="16" name="Obrázek 15">
            <a:extLst>
              <a:ext uri="{FF2B5EF4-FFF2-40B4-BE49-F238E27FC236}">
                <a16:creationId xmlns:a16="http://schemas.microsoft.com/office/drawing/2014/main" id="{CF80FE6C-EA42-4F15-9CDE-A35EB5850C0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833" y="485422"/>
            <a:ext cx="2880000" cy="54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571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dvouřadkový , text a obráz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délník 18">
            <a:extLst>
              <a:ext uri="{FF2B5EF4-FFF2-40B4-BE49-F238E27FC236}">
                <a16:creationId xmlns:a16="http://schemas.microsoft.com/office/drawing/2014/main" id="{6D773097-E1D1-4068-BFDF-28B0431E804D}"/>
              </a:ext>
            </a:extLst>
          </p:cNvPr>
          <p:cNvSpPr/>
          <p:nvPr userDrawn="1"/>
        </p:nvSpPr>
        <p:spPr>
          <a:xfrm>
            <a:off x="0" y="1"/>
            <a:ext cx="12240000" cy="1385155"/>
          </a:xfrm>
          <a:prstGeom prst="rect">
            <a:avLst/>
          </a:prstGeom>
          <a:solidFill>
            <a:srgbClr val="008276"/>
          </a:solidFill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sz="1350"/>
          </a:p>
        </p:txBody>
      </p:sp>
      <p:sp>
        <p:nvSpPr>
          <p:cNvPr id="15" name="Nadpis 1">
            <a:extLst>
              <a:ext uri="{FF2B5EF4-FFF2-40B4-BE49-F238E27FC236}">
                <a16:creationId xmlns:a16="http://schemas.microsoft.com/office/drawing/2014/main" id="{0FBD9941-1351-4307-864A-F5EA5E0FD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"/>
            <a:ext cx="12192000" cy="1385155"/>
          </a:xfrm>
        </p:spPr>
        <p:txBody>
          <a:bodyPr/>
          <a:lstStyle>
            <a:lvl1pPr>
              <a:defRPr/>
            </a:lvl1pPr>
          </a:lstStyle>
          <a:p>
            <a:r>
              <a:rPr lang="cs-CZ" dirty="0"/>
              <a:t>první řádek nadpisu</a:t>
            </a:r>
          </a:p>
        </p:txBody>
      </p:sp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9EB65C06-7458-4B09-87AF-9E8F9E339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78675"/>
            <a:ext cx="4753752" cy="461790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A4CE084-D11D-42CE-A2D3-310DA1C5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7891" y="6479184"/>
            <a:ext cx="2794164" cy="365125"/>
          </a:xfrm>
        </p:spPr>
        <p:txBody>
          <a:bodyPr/>
          <a:lstStyle>
            <a:lvl1pPr>
              <a:defRPr>
                <a:solidFill>
                  <a:srgbClr val="008276"/>
                </a:solidFill>
              </a:defRPr>
            </a:lvl1pPr>
          </a:lstStyle>
          <a:p>
            <a:fld id="{D83BD07D-5885-48DF-B570-0C7EF7FA7CBC}" type="slidenum">
              <a:rPr lang="cs-CZ" smtClean="0"/>
              <a:pPr/>
              <a:t>‹#›</a:t>
            </a:fld>
            <a:endParaRPr lang="cs-CZ"/>
          </a:p>
        </p:txBody>
      </p:sp>
      <p:sp>
        <p:nvSpPr>
          <p:cNvPr id="7" name="Zástupný symbol pro text 6">
            <a:extLst>
              <a:ext uri="{FF2B5EF4-FFF2-40B4-BE49-F238E27FC236}">
                <a16:creationId xmlns:a16="http://schemas.microsoft.com/office/drawing/2014/main" id="{A35A8BBC-20BC-4A89-8DEB-027CA02E140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804848" y="5845249"/>
            <a:ext cx="5627208" cy="45132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342900" indent="0">
              <a:buNone/>
              <a:defRPr/>
            </a:lvl2pPr>
          </a:lstStyle>
          <a:p>
            <a:pPr lvl="0"/>
            <a:r>
              <a:rPr lang="cs-CZ" dirty="0"/>
              <a:t>Popis obrázku</a:t>
            </a:r>
          </a:p>
        </p:txBody>
      </p:sp>
      <p:sp>
        <p:nvSpPr>
          <p:cNvPr id="9" name="Zástupný symbol pro text 8">
            <a:extLst>
              <a:ext uri="{FF2B5EF4-FFF2-40B4-BE49-F238E27FC236}">
                <a16:creationId xmlns:a16="http://schemas.microsoft.com/office/drawing/2014/main" id="{CB904088-836B-4F96-832E-C43FDB462DF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6478590"/>
            <a:ext cx="7621588" cy="36512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cs-CZ" dirty="0"/>
              <a:t>místo pro poznámku</a:t>
            </a:r>
          </a:p>
        </p:txBody>
      </p:sp>
      <p:sp>
        <p:nvSpPr>
          <p:cNvPr id="11" name="Zástupný symbol pro text 10">
            <a:extLst>
              <a:ext uri="{FF2B5EF4-FFF2-40B4-BE49-F238E27FC236}">
                <a16:creationId xmlns:a16="http://schemas.microsoft.com/office/drawing/2014/main" id="{61BD0127-6D03-4DD7-BD1B-E839F028DB5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9943" y="871622"/>
            <a:ext cx="7301335" cy="405266"/>
          </a:xfr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cs-CZ" dirty="0"/>
              <a:t>druhý řádek textu</a:t>
            </a:r>
          </a:p>
        </p:txBody>
      </p:sp>
      <p:sp>
        <p:nvSpPr>
          <p:cNvPr id="5" name="Zástupný symbol obrázku 4">
            <a:extLst>
              <a:ext uri="{FF2B5EF4-FFF2-40B4-BE49-F238E27FC236}">
                <a16:creationId xmlns:a16="http://schemas.microsoft.com/office/drawing/2014/main" id="{FB267E21-4D34-405D-8160-E08510993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803901" y="1677988"/>
            <a:ext cx="5628217" cy="406394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cs-CZ" smtClean="0"/>
              <a:t>Kliknutím na ikonu přidáte obrázek.</a:t>
            </a:r>
            <a:endParaRPr lang="cs-CZ" dirty="0"/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BED52422-AA53-462A-9588-C2EB15DD92B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" y="1398026"/>
            <a:ext cx="12191913" cy="128015"/>
          </a:xfrm>
          <a:prstGeom prst="rect">
            <a:avLst/>
          </a:prstGeom>
        </p:spPr>
      </p:pic>
      <p:pic>
        <p:nvPicPr>
          <p:cNvPr id="13" name="Obrázek 12">
            <a:extLst>
              <a:ext uri="{FF2B5EF4-FFF2-40B4-BE49-F238E27FC236}">
                <a16:creationId xmlns:a16="http://schemas.microsoft.com/office/drawing/2014/main" id="{885662FE-56AF-4473-8FB8-F94BA27361B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833" y="485422"/>
            <a:ext cx="2880000" cy="54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748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dvouřadkový a tři obrázk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délník 18">
            <a:extLst>
              <a:ext uri="{FF2B5EF4-FFF2-40B4-BE49-F238E27FC236}">
                <a16:creationId xmlns:a16="http://schemas.microsoft.com/office/drawing/2014/main" id="{6D773097-E1D1-4068-BFDF-28B0431E804D}"/>
              </a:ext>
            </a:extLst>
          </p:cNvPr>
          <p:cNvSpPr/>
          <p:nvPr userDrawn="1"/>
        </p:nvSpPr>
        <p:spPr>
          <a:xfrm>
            <a:off x="0" y="1"/>
            <a:ext cx="12240000" cy="1385155"/>
          </a:xfrm>
          <a:prstGeom prst="rect">
            <a:avLst/>
          </a:prstGeom>
          <a:solidFill>
            <a:srgbClr val="008276"/>
          </a:solidFill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sz="1350"/>
          </a:p>
        </p:txBody>
      </p:sp>
      <p:sp>
        <p:nvSpPr>
          <p:cNvPr id="15" name="Nadpis 1">
            <a:extLst>
              <a:ext uri="{FF2B5EF4-FFF2-40B4-BE49-F238E27FC236}">
                <a16:creationId xmlns:a16="http://schemas.microsoft.com/office/drawing/2014/main" id="{0FBD9941-1351-4307-864A-F5EA5E0FD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"/>
            <a:ext cx="12192000" cy="1385155"/>
          </a:xfrm>
        </p:spPr>
        <p:txBody>
          <a:bodyPr/>
          <a:lstStyle>
            <a:lvl1pPr>
              <a:defRPr/>
            </a:lvl1pPr>
          </a:lstStyle>
          <a:p>
            <a:r>
              <a:rPr lang="cs-CZ" dirty="0"/>
              <a:t>první řádek  nadpisu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A4CE084-D11D-42CE-A2D3-310DA1C5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7891" y="6479184"/>
            <a:ext cx="2794164" cy="365125"/>
          </a:xfrm>
        </p:spPr>
        <p:txBody>
          <a:bodyPr/>
          <a:lstStyle>
            <a:lvl1pPr>
              <a:defRPr>
                <a:solidFill>
                  <a:srgbClr val="008276"/>
                </a:solidFill>
              </a:defRPr>
            </a:lvl1pPr>
          </a:lstStyle>
          <a:p>
            <a:fld id="{D83BD07D-5885-48DF-B570-0C7EF7FA7CBC}" type="slidenum">
              <a:rPr lang="cs-CZ" smtClean="0"/>
              <a:pPr/>
              <a:t>‹#›</a:t>
            </a:fld>
            <a:endParaRPr lang="cs-CZ"/>
          </a:p>
        </p:txBody>
      </p:sp>
      <p:sp>
        <p:nvSpPr>
          <p:cNvPr id="9" name="Zástupný symbol pro text 8">
            <a:extLst>
              <a:ext uri="{FF2B5EF4-FFF2-40B4-BE49-F238E27FC236}">
                <a16:creationId xmlns:a16="http://schemas.microsoft.com/office/drawing/2014/main" id="{CB904088-836B-4F96-832E-C43FDB462DF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6478590"/>
            <a:ext cx="7621588" cy="36512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cs-CZ" dirty="0"/>
              <a:t>místo pro poznámku</a:t>
            </a:r>
          </a:p>
        </p:txBody>
      </p:sp>
      <p:sp>
        <p:nvSpPr>
          <p:cNvPr id="11" name="Zástupný symbol pro text 10">
            <a:extLst>
              <a:ext uri="{FF2B5EF4-FFF2-40B4-BE49-F238E27FC236}">
                <a16:creationId xmlns:a16="http://schemas.microsoft.com/office/drawing/2014/main" id="{61BD0127-6D03-4DD7-BD1B-E839F028DB5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9943" y="871622"/>
            <a:ext cx="7301335" cy="405266"/>
          </a:xfr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cs-CZ" dirty="0"/>
              <a:t>druhý řádek textu</a:t>
            </a:r>
          </a:p>
        </p:txBody>
      </p:sp>
      <p:sp>
        <p:nvSpPr>
          <p:cNvPr id="5" name="Zástupný symbol obrázku 4">
            <a:extLst>
              <a:ext uri="{FF2B5EF4-FFF2-40B4-BE49-F238E27FC236}">
                <a16:creationId xmlns:a16="http://schemas.microsoft.com/office/drawing/2014/main" id="{FB267E21-4D34-405D-8160-E0851099358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39921" y="1752144"/>
            <a:ext cx="3408000" cy="2412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cs-CZ" smtClean="0"/>
              <a:t>Kliknutím na ikonu přidáte obrázek.</a:t>
            </a:r>
            <a:endParaRPr lang="cs-CZ" dirty="0"/>
          </a:p>
        </p:txBody>
      </p:sp>
      <p:sp>
        <p:nvSpPr>
          <p:cNvPr id="12" name="Zástupný symbol obrázku 4">
            <a:extLst>
              <a:ext uri="{FF2B5EF4-FFF2-40B4-BE49-F238E27FC236}">
                <a16:creationId xmlns:a16="http://schemas.microsoft.com/office/drawing/2014/main" id="{D8B971FF-A85B-47DA-8BFA-B06608B8912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970289" y="1752144"/>
            <a:ext cx="3408000" cy="2412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cs-CZ" smtClean="0"/>
              <a:t>Kliknutím na ikonu přidáte obrázek.</a:t>
            </a:r>
            <a:endParaRPr lang="cs-CZ" dirty="0"/>
          </a:p>
        </p:txBody>
      </p:sp>
      <p:sp>
        <p:nvSpPr>
          <p:cNvPr id="13" name="Zástupný symbol obrázku 4">
            <a:extLst>
              <a:ext uri="{FF2B5EF4-FFF2-40B4-BE49-F238E27FC236}">
                <a16:creationId xmlns:a16="http://schemas.microsoft.com/office/drawing/2014/main" id="{ACBDDBB8-5CD5-4978-AD19-CD6573CF53C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355105" y="1752144"/>
            <a:ext cx="3408000" cy="2412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cs-CZ" smtClean="0"/>
              <a:t>Kliknutím na ikonu přidáte obrázek.</a:t>
            </a:r>
            <a:endParaRPr lang="cs-CZ" dirty="0"/>
          </a:p>
        </p:txBody>
      </p:sp>
      <p:sp>
        <p:nvSpPr>
          <p:cNvPr id="4" name="Zástupný symbol pro text 3">
            <a:extLst>
              <a:ext uri="{FF2B5EF4-FFF2-40B4-BE49-F238E27FC236}">
                <a16:creationId xmlns:a16="http://schemas.microsoft.com/office/drawing/2014/main" id="{8FEF2F59-3EE8-4600-99BC-5C4F5397382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40834" y="4313239"/>
            <a:ext cx="3407833" cy="186756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cs-CZ" dirty="0"/>
              <a:t>První text</a:t>
            </a:r>
          </a:p>
        </p:txBody>
      </p:sp>
      <p:sp>
        <p:nvSpPr>
          <p:cNvPr id="18" name="Zástupný symbol pro text 3">
            <a:extLst>
              <a:ext uri="{FF2B5EF4-FFF2-40B4-BE49-F238E27FC236}">
                <a16:creationId xmlns:a16="http://schemas.microsoft.com/office/drawing/2014/main" id="{452B7608-4F61-44E9-905F-EE70505C300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55106" y="4312635"/>
            <a:ext cx="3407833" cy="18681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cs-CZ" dirty="0"/>
              <a:t>Druhý text</a:t>
            </a:r>
          </a:p>
        </p:txBody>
      </p:sp>
      <p:sp>
        <p:nvSpPr>
          <p:cNvPr id="20" name="Zástupný symbol pro text 3">
            <a:extLst>
              <a:ext uri="{FF2B5EF4-FFF2-40B4-BE49-F238E27FC236}">
                <a16:creationId xmlns:a16="http://schemas.microsoft.com/office/drawing/2014/main" id="{A9694961-1D4B-4475-9E48-A42C702077D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970457" y="4312634"/>
            <a:ext cx="3407833" cy="18681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cs-CZ" dirty="0"/>
              <a:t>Třetí text</a:t>
            </a:r>
          </a:p>
        </p:txBody>
      </p:sp>
      <p:cxnSp>
        <p:nvCxnSpPr>
          <p:cNvPr id="10" name="Přímá spojnice 9">
            <a:extLst>
              <a:ext uri="{FF2B5EF4-FFF2-40B4-BE49-F238E27FC236}">
                <a16:creationId xmlns:a16="http://schemas.microsoft.com/office/drawing/2014/main" id="{171D9D79-92EA-4B0D-8D70-6BE34D85F006}"/>
              </a:ext>
            </a:extLst>
          </p:cNvPr>
          <p:cNvCxnSpPr/>
          <p:nvPr userDrawn="1"/>
        </p:nvCxnSpPr>
        <p:spPr>
          <a:xfrm>
            <a:off x="4264119" y="4312633"/>
            <a:ext cx="0" cy="1836000"/>
          </a:xfrm>
          <a:prstGeom prst="line">
            <a:avLst/>
          </a:prstGeom>
          <a:ln w="12700">
            <a:solidFill>
              <a:srgbClr val="0082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Přímá spojnice 20">
            <a:extLst>
              <a:ext uri="{FF2B5EF4-FFF2-40B4-BE49-F238E27FC236}">
                <a16:creationId xmlns:a16="http://schemas.microsoft.com/office/drawing/2014/main" id="{9EC8B389-96FC-47B0-8D2E-ED3E56AECA9E}"/>
              </a:ext>
            </a:extLst>
          </p:cNvPr>
          <p:cNvCxnSpPr/>
          <p:nvPr userDrawn="1"/>
        </p:nvCxnSpPr>
        <p:spPr>
          <a:xfrm>
            <a:off x="7861105" y="4344804"/>
            <a:ext cx="0" cy="1836000"/>
          </a:xfrm>
          <a:prstGeom prst="line">
            <a:avLst/>
          </a:prstGeom>
          <a:ln w="12700">
            <a:solidFill>
              <a:srgbClr val="0082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Obrázek 21">
            <a:extLst>
              <a:ext uri="{FF2B5EF4-FFF2-40B4-BE49-F238E27FC236}">
                <a16:creationId xmlns:a16="http://schemas.microsoft.com/office/drawing/2014/main" id="{312025C9-8689-4B48-8F17-3C68DA4CF7A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" y="1398026"/>
            <a:ext cx="12191913" cy="128015"/>
          </a:xfrm>
          <a:prstGeom prst="rect">
            <a:avLst/>
          </a:prstGeom>
        </p:spPr>
      </p:pic>
      <p:pic>
        <p:nvPicPr>
          <p:cNvPr id="23" name="Obrázek 22">
            <a:extLst>
              <a:ext uri="{FF2B5EF4-FFF2-40B4-BE49-F238E27FC236}">
                <a16:creationId xmlns:a16="http://schemas.microsoft.com/office/drawing/2014/main" id="{FB8D566A-8B04-4DFE-B5E0-C4423183D70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833" y="485422"/>
            <a:ext cx="2880000" cy="54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393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dvouřadkový a gra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délník 18">
            <a:extLst>
              <a:ext uri="{FF2B5EF4-FFF2-40B4-BE49-F238E27FC236}">
                <a16:creationId xmlns:a16="http://schemas.microsoft.com/office/drawing/2014/main" id="{6D773097-E1D1-4068-BFDF-28B0431E804D}"/>
              </a:ext>
            </a:extLst>
          </p:cNvPr>
          <p:cNvSpPr/>
          <p:nvPr userDrawn="1"/>
        </p:nvSpPr>
        <p:spPr>
          <a:xfrm>
            <a:off x="0" y="1"/>
            <a:ext cx="12240000" cy="1385155"/>
          </a:xfrm>
          <a:prstGeom prst="rect">
            <a:avLst/>
          </a:prstGeom>
          <a:solidFill>
            <a:srgbClr val="008276"/>
          </a:solidFill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sz="1350"/>
          </a:p>
        </p:txBody>
      </p:sp>
      <p:sp>
        <p:nvSpPr>
          <p:cNvPr id="15" name="Nadpis 1">
            <a:extLst>
              <a:ext uri="{FF2B5EF4-FFF2-40B4-BE49-F238E27FC236}">
                <a16:creationId xmlns:a16="http://schemas.microsoft.com/office/drawing/2014/main" id="{0FBD9941-1351-4307-864A-F5EA5E0FD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"/>
            <a:ext cx="12192000" cy="1385155"/>
          </a:xfrm>
        </p:spPr>
        <p:txBody>
          <a:bodyPr/>
          <a:lstStyle>
            <a:lvl1pPr>
              <a:defRPr/>
            </a:lvl1pPr>
          </a:lstStyle>
          <a:p>
            <a:r>
              <a:rPr lang="cs-CZ" dirty="0"/>
              <a:t>první řádek nadpisu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A4CE084-D11D-42CE-A2D3-310DA1C5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7891" y="6479184"/>
            <a:ext cx="2794164" cy="365125"/>
          </a:xfrm>
        </p:spPr>
        <p:txBody>
          <a:bodyPr/>
          <a:lstStyle>
            <a:lvl1pPr>
              <a:defRPr>
                <a:solidFill>
                  <a:srgbClr val="008276"/>
                </a:solidFill>
              </a:defRPr>
            </a:lvl1pPr>
          </a:lstStyle>
          <a:p>
            <a:fld id="{D83BD07D-5885-48DF-B570-0C7EF7FA7CBC}" type="slidenum">
              <a:rPr lang="cs-CZ" smtClean="0"/>
              <a:pPr/>
              <a:t>‹#›</a:t>
            </a:fld>
            <a:endParaRPr lang="cs-CZ"/>
          </a:p>
        </p:txBody>
      </p:sp>
      <p:sp>
        <p:nvSpPr>
          <p:cNvPr id="9" name="Zástupný symbol pro text 8">
            <a:extLst>
              <a:ext uri="{FF2B5EF4-FFF2-40B4-BE49-F238E27FC236}">
                <a16:creationId xmlns:a16="http://schemas.microsoft.com/office/drawing/2014/main" id="{CB904088-836B-4F96-832E-C43FDB462DF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6478590"/>
            <a:ext cx="7621588" cy="36512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cs-CZ" dirty="0"/>
              <a:t>místo pro poznámku</a:t>
            </a:r>
          </a:p>
        </p:txBody>
      </p:sp>
      <p:sp>
        <p:nvSpPr>
          <p:cNvPr id="11" name="Zástupný symbol pro text 10">
            <a:extLst>
              <a:ext uri="{FF2B5EF4-FFF2-40B4-BE49-F238E27FC236}">
                <a16:creationId xmlns:a16="http://schemas.microsoft.com/office/drawing/2014/main" id="{61BD0127-6D03-4DD7-BD1B-E839F028DB5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9943" y="871622"/>
            <a:ext cx="7301335" cy="405266"/>
          </a:xfr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cs-CZ" dirty="0"/>
              <a:t>druhý řádek textu</a:t>
            </a:r>
          </a:p>
        </p:txBody>
      </p:sp>
      <p:sp>
        <p:nvSpPr>
          <p:cNvPr id="3" name="Zástupný symbol pro graf 2">
            <a:extLst>
              <a:ext uri="{FF2B5EF4-FFF2-40B4-BE49-F238E27FC236}">
                <a16:creationId xmlns:a16="http://schemas.microsoft.com/office/drawing/2014/main" id="{39625EF4-0D99-4573-ABCD-83E81C13C3A5}"/>
              </a:ext>
            </a:extLst>
          </p:cNvPr>
          <p:cNvSpPr>
            <a:spLocks noGrp="1"/>
          </p:cNvSpPr>
          <p:nvPr>
            <p:ph type="chart" sz="quarter" idx="17"/>
          </p:nvPr>
        </p:nvSpPr>
        <p:spPr>
          <a:xfrm>
            <a:off x="759885" y="1684338"/>
            <a:ext cx="10672233" cy="460533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cs-CZ" smtClean="0"/>
              <a:t>Kliknutím na ikonu přidáte graf.</a:t>
            </a:r>
            <a:endParaRPr lang="cs-CZ" dirty="0"/>
          </a:p>
        </p:txBody>
      </p:sp>
      <p:pic>
        <p:nvPicPr>
          <p:cNvPr id="10" name="Obrázek 9">
            <a:extLst>
              <a:ext uri="{FF2B5EF4-FFF2-40B4-BE49-F238E27FC236}">
                <a16:creationId xmlns:a16="http://schemas.microsoft.com/office/drawing/2014/main" id="{02BBCD4E-1929-4BB6-B4D2-8C703C395C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" y="1398026"/>
            <a:ext cx="12191913" cy="128015"/>
          </a:xfrm>
          <a:prstGeom prst="rect">
            <a:avLst/>
          </a:prstGeom>
        </p:spPr>
      </p:pic>
      <p:pic>
        <p:nvPicPr>
          <p:cNvPr id="12" name="Obrázek 11">
            <a:extLst>
              <a:ext uri="{FF2B5EF4-FFF2-40B4-BE49-F238E27FC236}">
                <a16:creationId xmlns:a16="http://schemas.microsoft.com/office/drawing/2014/main" id="{8F41ACE1-C640-451F-93CF-8AAB4D7F28A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833" y="485422"/>
            <a:ext cx="2880000" cy="54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59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dvouřadkový a tabul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délník 18">
            <a:extLst>
              <a:ext uri="{FF2B5EF4-FFF2-40B4-BE49-F238E27FC236}">
                <a16:creationId xmlns:a16="http://schemas.microsoft.com/office/drawing/2014/main" id="{6D773097-E1D1-4068-BFDF-28B0431E804D}"/>
              </a:ext>
            </a:extLst>
          </p:cNvPr>
          <p:cNvSpPr/>
          <p:nvPr userDrawn="1"/>
        </p:nvSpPr>
        <p:spPr>
          <a:xfrm>
            <a:off x="0" y="1"/>
            <a:ext cx="12240000" cy="1385155"/>
          </a:xfrm>
          <a:prstGeom prst="rect">
            <a:avLst/>
          </a:prstGeom>
          <a:solidFill>
            <a:srgbClr val="008276"/>
          </a:solidFill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sz="1350"/>
          </a:p>
        </p:txBody>
      </p:sp>
      <p:sp>
        <p:nvSpPr>
          <p:cNvPr id="15" name="Nadpis 1">
            <a:extLst>
              <a:ext uri="{FF2B5EF4-FFF2-40B4-BE49-F238E27FC236}">
                <a16:creationId xmlns:a16="http://schemas.microsoft.com/office/drawing/2014/main" id="{0FBD9941-1351-4307-864A-F5EA5E0FD7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"/>
            <a:ext cx="12192000" cy="1385155"/>
          </a:xfrm>
        </p:spPr>
        <p:txBody>
          <a:bodyPr/>
          <a:lstStyle>
            <a:lvl1pPr>
              <a:defRPr/>
            </a:lvl1pPr>
          </a:lstStyle>
          <a:p>
            <a:r>
              <a:rPr lang="cs-CZ" dirty="0"/>
              <a:t>první řádek  nadpisu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A4CE084-D11D-42CE-A2D3-310DA1C5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7891" y="6479184"/>
            <a:ext cx="2794164" cy="365125"/>
          </a:xfrm>
        </p:spPr>
        <p:txBody>
          <a:bodyPr/>
          <a:lstStyle>
            <a:lvl1pPr>
              <a:defRPr>
                <a:solidFill>
                  <a:srgbClr val="008276"/>
                </a:solidFill>
              </a:defRPr>
            </a:lvl1pPr>
          </a:lstStyle>
          <a:p>
            <a:fld id="{D83BD07D-5885-48DF-B570-0C7EF7FA7CBC}" type="slidenum">
              <a:rPr lang="cs-CZ" smtClean="0"/>
              <a:pPr/>
              <a:t>‹#›</a:t>
            </a:fld>
            <a:endParaRPr lang="cs-CZ"/>
          </a:p>
        </p:txBody>
      </p:sp>
      <p:sp>
        <p:nvSpPr>
          <p:cNvPr id="9" name="Zástupný symbol pro text 8">
            <a:extLst>
              <a:ext uri="{FF2B5EF4-FFF2-40B4-BE49-F238E27FC236}">
                <a16:creationId xmlns:a16="http://schemas.microsoft.com/office/drawing/2014/main" id="{CB904088-836B-4F96-832E-C43FDB462DF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6478590"/>
            <a:ext cx="7621588" cy="365125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cs-CZ" dirty="0"/>
              <a:t>místo pro poznámku</a:t>
            </a:r>
          </a:p>
        </p:txBody>
      </p:sp>
      <p:sp>
        <p:nvSpPr>
          <p:cNvPr id="11" name="Zástupný symbol pro text 10">
            <a:extLst>
              <a:ext uri="{FF2B5EF4-FFF2-40B4-BE49-F238E27FC236}">
                <a16:creationId xmlns:a16="http://schemas.microsoft.com/office/drawing/2014/main" id="{61BD0127-6D03-4DD7-BD1B-E839F028DB5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9943" y="871622"/>
            <a:ext cx="7301335" cy="405266"/>
          </a:xfrm>
        </p:spPr>
        <p:txBody>
          <a:bodyPr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cs-CZ" dirty="0"/>
              <a:t>druhý řádek textu</a:t>
            </a:r>
          </a:p>
        </p:txBody>
      </p:sp>
      <p:sp>
        <p:nvSpPr>
          <p:cNvPr id="3" name="Zástupný symbol pro tabulku 2">
            <a:extLst>
              <a:ext uri="{FF2B5EF4-FFF2-40B4-BE49-F238E27FC236}">
                <a16:creationId xmlns:a16="http://schemas.microsoft.com/office/drawing/2014/main" id="{243075CB-445F-451D-B78F-591C98050237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3753852" y="1744663"/>
            <a:ext cx="7678265" cy="3841144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</a:lstStyle>
          <a:p>
            <a:r>
              <a:rPr lang="cs-CZ" smtClean="0"/>
              <a:t>Kliknutím na ikonu přidáte tabulku.</a:t>
            </a:r>
            <a:endParaRPr lang="cs-CZ" dirty="0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841296A6-9ACC-42C7-B6BE-AB8D41837E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9885" y="5690937"/>
            <a:ext cx="10672233" cy="59873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342900" indent="0">
              <a:buNone/>
              <a:defRPr/>
            </a:lvl2pPr>
          </a:lstStyle>
          <a:p>
            <a:pPr lvl="0"/>
            <a:r>
              <a:rPr lang="cs-CZ" dirty="0"/>
              <a:t>Popis tabulky</a:t>
            </a:r>
          </a:p>
        </p:txBody>
      </p:sp>
      <p:pic>
        <p:nvPicPr>
          <p:cNvPr id="12" name="Obrázek 11">
            <a:extLst>
              <a:ext uri="{FF2B5EF4-FFF2-40B4-BE49-F238E27FC236}">
                <a16:creationId xmlns:a16="http://schemas.microsoft.com/office/drawing/2014/main" id="{4D7D2839-C647-4D3B-864E-39146D81B9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" y="1398026"/>
            <a:ext cx="12191913" cy="128015"/>
          </a:xfrm>
          <a:prstGeom prst="rect">
            <a:avLst/>
          </a:prstGeom>
        </p:spPr>
      </p:pic>
      <p:pic>
        <p:nvPicPr>
          <p:cNvPr id="13" name="Obrázek 12">
            <a:extLst>
              <a:ext uri="{FF2B5EF4-FFF2-40B4-BE49-F238E27FC236}">
                <a16:creationId xmlns:a16="http://schemas.microsoft.com/office/drawing/2014/main" id="{0C8BC9D6-C0AA-488F-B9DB-80A7D07B304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833" y="485422"/>
            <a:ext cx="2880000" cy="54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811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5C41B7A3-1625-4A50-AEAD-39F18A946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555844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symbol pro text 2">
            <a:extLst>
              <a:ext uri="{FF2B5EF4-FFF2-40B4-BE49-F238E27FC236}">
                <a16:creationId xmlns:a16="http://schemas.microsoft.com/office/drawing/2014/main" id="{F2A020AA-ECC7-4474-B826-21223D6C41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3333" y="1774210"/>
            <a:ext cx="10889777" cy="4580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dirty="0"/>
              <a:t>Upravte styly předlohy textu.</a:t>
            </a:r>
          </a:p>
          <a:p>
            <a:pPr lvl="1"/>
            <a:r>
              <a:rPr lang="cs-CZ" dirty="0"/>
              <a:t>Druhá úroveň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B52E7AF-D4B8-4711-9A70-4E416AD504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69908" y="64791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008276"/>
                </a:solidFill>
              </a:defRPr>
            </a:lvl1pPr>
          </a:lstStyle>
          <a:p>
            <a:fld id="{D83BD07D-5885-48DF-B570-0C7EF7FA7CBC}" type="slidenum">
              <a:rPr lang="cs-CZ" smtClean="0"/>
              <a:pPr/>
              <a:t>‹#›</a:t>
            </a:fld>
            <a:endParaRPr lang="cs-CZ"/>
          </a:p>
        </p:txBody>
      </p:sp>
      <p:cxnSp>
        <p:nvCxnSpPr>
          <p:cNvPr id="9" name="Přímá spojnice 8">
            <a:extLst>
              <a:ext uri="{FF2B5EF4-FFF2-40B4-BE49-F238E27FC236}">
                <a16:creationId xmlns:a16="http://schemas.microsoft.com/office/drawing/2014/main" id="{20A03B06-45A5-4573-A15C-112DB4EA109A}"/>
              </a:ext>
            </a:extLst>
          </p:cNvPr>
          <p:cNvCxnSpPr>
            <a:cxnSpLocks/>
          </p:cNvCxnSpPr>
          <p:nvPr userDrawn="1"/>
        </p:nvCxnSpPr>
        <p:spPr>
          <a:xfrm>
            <a:off x="-40943" y="6354387"/>
            <a:ext cx="12276000" cy="0"/>
          </a:xfrm>
          <a:prstGeom prst="line">
            <a:avLst/>
          </a:prstGeom>
          <a:ln w="28575">
            <a:solidFill>
              <a:srgbClr val="0082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2651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70" r:id="rId3"/>
    <p:sldLayoutId id="2147483656" r:id="rId4"/>
    <p:sldLayoutId id="2147483664" r:id="rId5"/>
    <p:sldLayoutId id="2147483665" r:id="rId6"/>
    <p:sldLayoutId id="2147483666" r:id="rId7"/>
    <p:sldLayoutId id="2147483668" r:id="rId8"/>
    <p:sldLayoutId id="2147483669" r:id="rId9"/>
    <p:sldLayoutId id="2147483673" r:id="rId10"/>
  </p:sldLayoutIdLst>
  <p:hf hdr="0" ftr="0" dt="0"/>
  <p:txStyles>
    <p:titleStyle>
      <a:lvl1pPr marL="542925" indent="0" algn="l" defTabSz="685800" rtl="0" eaLnBrk="1" latinLnBrk="0" hangingPunct="1">
        <a:lnSpc>
          <a:spcPct val="90000"/>
        </a:lnSpc>
        <a:spcBef>
          <a:spcPct val="0"/>
        </a:spcBef>
        <a:buNone/>
        <a:defRPr sz="3000" b="1" i="0" kern="1200" cap="all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rgbClr val="008276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8276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5C41B7A3-1625-4A50-AEAD-39F18A946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555844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dirty="0"/>
              <a:t>Kliknutím lze upravit styl.</a:t>
            </a:r>
          </a:p>
        </p:txBody>
      </p:sp>
      <p:sp>
        <p:nvSpPr>
          <p:cNvPr id="3" name="Zástupný symbol pro text 2">
            <a:extLst>
              <a:ext uri="{FF2B5EF4-FFF2-40B4-BE49-F238E27FC236}">
                <a16:creationId xmlns:a16="http://schemas.microsoft.com/office/drawing/2014/main" id="{F2A020AA-ECC7-4474-B826-21223D6C41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3333" y="1774210"/>
            <a:ext cx="10889777" cy="4580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dirty="0"/>
              <a:t>Upravte styly předlohy textu.</a:t>
            </a:r>
          </a:p>
          <a:p>
            <a:pPr lvl="1"/>
            <a:r>
              <a:rPr lang="cs-CZ" dirty="0"/>
              <a:t>Druhá úroveň</a:t>
            </a:r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B52E7AF-D4B8-4711-9A70-4E416AD504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69908" y="64791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008276"/>
                </a:solidFill>
              </a:defRPr>
            </a:lvl1pPr>
          </a:lstStyle>
          <a:p>
            <a:fld id="{D83BD07D-5885-48DF-B570-0C7EF7FA7CBC}" type="slidenum">
              <a:rPr lang="cs-CZ" smtClean="0"/>
              <a:pPr/>
              <a:t>‹#›</a:t>
            </a:fld>
            <a:endParaRPr lang="cs-CZ"/>
          </a:p>
        </p:txBody>
      </p:sp>
      <p:cxnSp>
        <p:nvCxnSpPr>
          <p:cNvPr id="9" name="Přímá spojnice 8">
            <a:extLst>
              <a:ext uri="{FF2B5EF4-FFF2-40B4-BE49-F238E27FC236}">
                <a16:creationId xmlns:a16="http://schemas.microsoft.com/office/drawing/2014/main" id="{20A03B06-45A5-4573-A15C-112DB4EA109A}"/>
              </a:ext>
            </a:extLst>
          </p:cNvPr>
          <p:cNvCxnSpPr>
            <a:cxnSpLocks/>
          </p:cNvCxnSpPr>
          <p:nvPr userDrawn="1"/>
        </p:nvCxnSpPr>
        <p:spPr>
          <a:xfrm>
            <a:off x="-40943" y="6354387"/>
            <a:ext cx="12276000" cy="0"/>
          </a:xfrm>
          <a:prstGeom prst="line">
            <a:avLst/>
          </a:prstGeom>
          <a:ln w="28575">
            <a:solidFill>
              <a:srgbClr val="00827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5034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03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</p:sldLayoutIdLst>
  <p:hf hdr="0" ftr="0" dt="0"/>
  <p:txStyles>
    <p:titleStyle>
      <a:lvl1pPr marL="542925" indent="0" algn="l" defTabSz="685800" rtl="0" eaLnBrk="1" latinLnBrk="0" hangingPunct="1">
        <a:lnSpc>
          <a:spcPct val="90000"/>
        </a:lnSpc>
        <a:spcBef>
          <a:spcPct val="0"/>
        </a:spcBef>
        <a:buNone/>
        <a:defRPr sz="3000" b="1" i="0" kern="1200" cap="all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rgbClr val="008276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8276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Relationship Id="rId4" Type="http://schemas.openxmlformats.org/officeDocument/2006/relationships/chart" Target="../charts/char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D029154-D157-4F9F-AE4C-C3C312A5E2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58995" y="974885"/>
            <a:ext cx="12250995" cy="1868819"/>
          </a:xfrm>
        </p:spPr>
        <p:txBody>
          <a:bodyPr/>
          <a:lstStyle/>
          <a:p>
            <a:r>
              <a:rPr lang="cs-CZ" dirty="0"/>
              <a:t>Přístupnost veřejných budov a služeb lidem s </a:t>
            </a:r>
            <a:r>
              <a:rPr lang="cs-CZ" dirty="0" smtClean="0"/>
              <a:t>postižením</a:t>
            </a:r>
            <a:br>
              <a:rPr lang="cs-CZ" dirty="0" smtClean="0"/>
            </a:br>
            <a:r>
              <a:rPr lang="cs-CZ" dirty="0" smtClean="0"/>
              <a:t/>
            </a:r>
            <a:br>
              <a:rPr lang="cs-CZ" dirty="0" smtClean="0"/>
            </a:br>
            <a:endParaRPr lang="cs-CZ" dirty="0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1E27DB6C-1ACF-4013-A9E4-BF7E72D9E5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 smtClean="0"/>
              <a:t>Výzkum veřejného ochránce práv </a:t>
            </a:r>
            <a:endParaRPr lang="cs-CZ" dirty="0"/>
          </a:p>
        </p:txBody>
      </p:sp>
      <p:sp>
        <p:nvSpPr>
          <p:cNvPr id="7" name="Zástupný symbol pro text 6">
            <a:extLst>
              <a:ext uri="{FF2B5EF4-FFF2-40B4-BE49-F238E27FC236}">
                <a16:creationId xmlns:a16="http://schemas.microsoft.com/office/drawing/2014/main" id="{AFF1EB3C-17A2-477F-B6CA-C4DBEFC228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 smtClean="0"/>
              <a:t>2023</a:t>
            </a:r>
            <a:endParaRPr lang="cs-CZ" dirty="0"/>
          </a:p>
        </p:txBody>
      </p:sp>
      <p:grpSp>
        <p:nvGrpSpPr>
          <p:cNvPr id="8" name="Skupina 7"/>
          <p:cNvGrpSpPr/>
          <p:nvPr/>
        </p:nvGrpSpPr>
        <p:grpSpPr>
          <a:xfrm>
            <a:off x="0" y="0"/>
            <a:ext cx="9144000" cy="1138844"/>
            <a:chOff x="0" y="0"/>
            <a:chExt cx="9144000" cy="1138844"/>
          </a:xfrm>
        </p:grpSpPr>
        <p:sp>
          <p:nvSpPr>
            <p:cNvPr id="10" name="Obdélník 9"/>
            <p:cNvSpPr/>
            <p:nvPr/>
          </p:nvSpPr>
          <p:spPr>
            <a:xfrm>
              <a:off x="0" y="0"/>
              <a:ext cx="9144000" cy="113884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pic>
          <p:nvPicPr>
            <p:cNvPr id="12" name="Obrázek 1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0800" y="298800"/>
              <a:ext cx="712697" cy="799200"/>
            </a:xfrm>
            <a:prstGeom prst="rect">
              <a:avLst/>
            </a:prstGeom>
          </p:spPr>
        </p:pic>
      </p:grpSp>
      <p:pic>
        <p:nvPicPr>
          <p:cNvPr id="14" name="Obrázek 13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0145" y="298800"/>
            <a:ext cx="2287694" cy="570096"/>
          </a:xfrm>
          <a:prstGeom prst="rect">
            <a:avLst/>
          </a:prstGeom>
        </p:spPr>
      </p:pic>
      <p:pic>
        <p:nvPicPr>
          <p:cNvPr id="15" name="Zástupný symbol pro obrázek 14"/>
          <p:cNvPicPr>
            <a:picLocks noGrp="1" noChangeAspect="1"/>
          </p:cNvPicPr>
          <p:nvPr>
            <p:ph type="pic" sz="quarter" idx="11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326" b="22326"/>
          <a:stretch>
            <a:fillRect/>
          </a:stretch>
        </p:blipFill>
        <p:spPr/>
      </p:pic>
      <p:pic>
        <p:nvPicPr>
          <p:cNvPr id="32" name="Zástupný symbol pro obrázek 31"/>
          <p:cNvPicPr>
            <a:picLocks noGrp="1" noChangeAspect="1"/>
          </p:cNvPicPr>
          <p:nvPr>
            <p:ph type="pic" sz="quarter" idx="12"/>
          </p:nvPr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508" b="22508"/>
          <a:stretch>
            <a:fillRect/>
          </a:stretch>
        </p:blipFill>
        <p:spPr/>
      </p:pic>
      <p:sp>
        <p:nvSpPr>
          <p:cNvPr id="33" name="Obdélník 32"/>
          <p:cNvSpPr/>
          <p:nvPr/>
        </p:nvSpPr>
        <p:spPr>
          <a:xfrm>
            <a:off x="9599510" y="1739514"/>
            <a:ext cx="3233393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cs-CZ" b="1" dirty="0" smtClean="0">
                <a:solidFill>
                  <a:schemeClr val="tx1"/>
                </a:solidFill>
              </a:rPr>
              <a:t>Mgr. Nicole Fryčová</a:t>
            </a:r>
          </a:p>
          <a:p>
            <a:r>
              <a:rPr lang="cs-CZ" b="1" dirty="0">
                <a:solidFill>
                  <a:schemeClr val="tx1"/>
                </a:solidFill>
              </a:rPr>
              <a:t>Mgr. Jakub Konečný</a:t>
            </a:r>
          </a:p>
        </p:txBody>
      </p:sp>
    </p:spTree>
    <p:extLst>
      <p:ext uri="{BB962C8B-B14F-4D97-AF65-F5344CB8AC3E}">
        <p14:creationId xmlns:p14="http://schemas.microsoft.com/office/powerpoint/2010/main" val="183456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A8115E2F-CA2C-42FA-AB38-D2D21FB6D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653" y="1678676"/>
            <a:ext cx="10840403" cy="4439706"/>
          </a:xfrm>
        </p:spPr>
        <p:txBody>
          <a:bodyPr>
            <a:normAutofit lnSpcReduction="10000"/>
          </a:bodyPr>
          <a:lstStyle/>
          <a:p>
            <a:r>
              <a:rPr lang="cs-CZ" sz="2800" b="1" dirty="0" smtClean="0">
                <a:solidFill>
                  <a:schemeClr val="accent1"/>
                </a:solidFill>
              </a:rPr>
              <a:t>TESTEŘI</a:t>
            </a:r>
          </a:p>
          <a:p>
            <a:endParaRPr lang="cs-CZ" sz="2800" b="1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Lidé se sluchovým postižením</a:t>
            </a:r>
            <a:r>
              <a:rPr lang="cs-CZ" dirty="0" smtClean="0"/>
              <a:t> - </a:t>
            </a:r>
            <a:r>
              <a:rPr lang="cs-CZ" dirty="0" err="1" smtClean="0"/>
              <a:t>prelingválně</a:t>
            </a:r>
            <a:r>
              <a:rPr lang="cs-CZ" dirty="0" smtClean="0"/>
              <a:t> neslyšící (tedy, že se </a:t>
            </a:r>
            <a:r>
              <a:rPr lang="cs-CZ" dirty="0"/>
              <a:t>jako neslyšící </a:t>
            </a:r>
            <a:r>
              <a:rPr lang="cs-CZ" dirty="0" smtClean="0"/>
              <a:t>narodili </a:t>
            </a:r>
            <a:r>
              <a:rPr lang="cs-CZ" dirty="0"/>
              <a:t>anebo došlo ke ztrátě sluchu </a:t>
            </a:r>
            <a:r>
              <a:rPr lang="cs-CZ" dirty="0" smtClean="0"/>
              <a:t>v </a:t>
            </a:r>
            <a:r>
              <a:rPr lang="cs-CZ" dirty="0"/>
              <a:t>útlém </a:t>
            </a:r>
            <a:r>
              <a:rPr lang="cs-CZ" dirty="0" smtClean="0"/>
              <a:t>věku. </a:t>
            </a:r>
            <a:r>
              <a:rPr lang="cs-CZ" dirty="0"/>
              <a:t>Testeři měli komunikovat českým znakovým jazykem a zároveň rozumět česky psanému textu.</a:t>
            </a:r>
            <a:endParaRPr lang="cs-CZ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Lidé </a:t>
            </a:r>
            <a:r>
              <a:rPr lang="cs-CZ" b="1" dirty="0" smtClean="0"/>
              <a:t>s </a:t>
            </a:r>
            <a:r>
              <a:rPr lang="cs-CZ" b="1" dirty="0" smtClean="0"/>
              <a:t>tělesným postižením</a:t>
            </a:r>
            <a:r>
              <a:rPr lang="cs-CZ" dirty="0" smtClean="0"/>
              <a:t>, </a:t>
            </a:r>
            <a:r>
              <a:rPr lang="cs-CZ" dirty="0"/>
              <a:t>kteří se pohybují na mechanickém </a:t>
            </a:r>
            <a:r>
              <a:rPr lang="cs-CZ" dirty="0" smtClean="0"/>
              <a:t>vozíku - </a:t>
            </a:r>
            <a:r>
              <a:rPr lang="cs-CZ" dirty="0"/>
              <a:t>lidé s postižením </a:t>
            </a:r>
            <a:r>
              <a:rPr lang="cs-CZ" dirty="0" smtClean="0"/>
              <a:t>nohou, </a:t>
            </a:r>
            <a:r>
              <a:rPr lang="cs-CZ" dirty="0"/>
              <a:t>kteří ale </a:t>
            </a:r>
            <a:r>
              <a:rPr lang="cs-CZ" dirty="0" smtClean="0"/>
              <a:t>mají </a:t>
            </a:r>
            <a:r>
              <a:rPr lang="cs-CZ" dirty="0"/>
              <a:t>pohyblivé ruce a mohou </a:t>
            </a:r>
            <a:r>
              <a:rPr lang="cs-CZ" dirty="0" smtClean="0"/>
              <a:t>se </a:t>
            </a:r>
            <a:r>
              <a:rPr lang="cs-CZ" dirty="0"/>
              <a:t>pohybovat na </a:t>
            </a:r>
            <a:r>
              <a:rPr lang="cs-CZ" dirty="0" smtClean="0"/>
              <a:t>vozíku </a:t>
            </a:r>
            <a:r>
              <a:rPr lang="cs-CZ" dirty="0"/>
              <a:t>bez pomoci </a:t>
            </a:r>
            <a:r>
              <a:rPr lang="en-US" dirty="0"/>
              <a:t> </a:t>
            </a:r>
            <a:endParaRPr lang="cs-CZ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Lidé </a:t>
            </a:r>
            <a:r>
              <a:rPr lang="cs-CZ" b="1" dirty="0"/>
              <a:t>se </a:t>
            </a:r>
            <a:r>
              <a:rPr lang="cs-CZ" b="1" dirty="0" smtClean="0"/>
              <a:t>zrakovým postižením</a:t>
            </a:r>
            <a:r>
              <a:rPr lang="cs-CZ" dirty="0" smtClean="0"/>
              <a:t>, </a:t>
            </a:r>
            <a:r>
              <a:rPr lang="cs-CZ" dirty="0"/>
              <a:t>kteří se pohybují s orientační bílou holí, nejsou ale zcela nevidomí, mají zbytky zraku a jsou tak alespoň v malé míře schopni vnímat zrakem své okolí. Není pro ně ale možné přečíst texty v běžné velikosti písma bez speciálních pomůcek.</a:t>
            </a:r>
          </a:p>
          <a:p>
            <a:endParaRPr lang="cs-CZ" dirty="0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10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05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A8115E2F-CA2C-42FA-AB38-D2D21FB6D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654" y="1678676"/>
            <a:ext cx="4911372" cy="4439706"/>
          </a:xfrm>
        </p:spPr>
        <p:txBody>
          <a:bodyPr>
            <a:normAutofit/>
          </a:bodyPr>
          <a:lstStyle/>
          <a:p>
            <a:r>
              <a:rPr lang="cs-CZ" sz="2800" b="1" dirty="0" smtClean="0">
                <a:solidFill>
                  <a:schemeClr val="accent1"/>
                </a:solidFill>
              </a:rPr>
              <a:t>TESTOVANÉ BUDOVY A SLUŽBY</a:t>
            </a:r>
          </a:p>
          <a:p>
            <a:endParaRPr lang="cs-CZ" sz="2800" b="1" dirty="0" smtClean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Magistrát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Česká pošta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Nemocnice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Správa sociálního zabezpečení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Soud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Úřad práce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MHD</a:t>
            </a: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11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  <p:sp>
        <p:nvSpPr>
          <p:cNvPr id="2" name="Obdélník 1"/>
          <p:cNvSpPr/>
          <p:nvPr/>
        </p:nvSpPr>
        <p:spPr>
          <a:xfrm>
            <a:off x="7281948" y="2330072"/>
            <a:ext cx="468004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sz="2400" b="1" dirty="0" smtClean="0"/>
              <a:t>12 krajských měst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sz="2400" b="1" dirty="0" smtClean="0"/>
              <a:t>Příbram (Středočeský kraj)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sz="2400" b="1" dirty="0" smtClean="0"/>
              <a:t>Praha</a:t>
            </a: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3731476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číslo snímku 2">
            <a:extLst>
              <a:ext uri="{FF2B5EF4-FFF2-40B4-BE49-F238E27FC236}">
                <a16:creationId xmlns:a16="http://schemas.microsoft.com/office/drawing/2014/main" id="{65F857CD-05A8-48F7-88A7-40B4D478B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12</a:t>
            </a:fld>
            <a:endParaRPr lang="cs-CZ"/>
          </a:p>
        </p:txBody>
      </p:sp>
      <p:sp>
        <p:nvSpPr>
          <p:cNvPr id="4" name="Zástupný symbol pro text 3">
            <a:extLst>
              <a:ext uri="{FF2B5EF4-FFF2-40B4-BE49-F238E27FC236}">
                <a16:creationId xmlns:a16="http://schemas.microsoft.com/office/drawing/2014/main" id="{BF64FCF6-229C-4EC1-96DF-DFC4E33C803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graphicFrame>
        <p:nvGraphicFramePr>
          <p:cNvPr id="8" name="Zástupný symbol pro tabulku 7">
            <a:extLst>
              <a:ext uri="{FF2B5EF4-FFF2-40B4-BE49-F238E27FC236}">
                <a16:creationId xmlns:a16="http://schemas.microsoft.com/office/drawing/2014/main" id="{1DCAB2F2-A6DE-4D8D-B436-B3BCE687AE4E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257645251"/>
              </p:ext>
            </p:extLst>
          </p:nvPr>
        </p:nvGraphicFramePr>
        <p:xfrm>
          <a:off x="245097" y="1602016"/>
          <a:ext cx="11716893" cy="45254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83961">
                  <a:extLst>
                    <a:ext uri="{9D8B030D-6E8A-4147-A177-3AD203B41FA5}">
                      <a16:colId xmlns:a16="http://schemas.microsoft.com/office/drawing/2014/main" val="1950117635"/>
                    </a:ext>
                  </a:extLst>
                </a:gridCol>
                <a:gridCol w="7932932">
                  <a:extLst>
                    <a:ext uri="{9D8B030D-6E8A-4147-A177-3AD203B41FA5}">
                      <a16:colId xmlns:a16="http://schemas.microsoft.com/office/drawing/2014/main" val="3439784543"/>
                    </a:ext>
                  </a:extLst>
                </a:gridCol>
              </a:tblGrid>
              <a:tr h="641617"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600"/>
                        </a:spcAft>
                      </a:pPr>
                      <a:r>
                        <a:rPr lang="cs-CZ" sz="2000" b="1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TYP INSTITUCE</a:t>
                      </a:r>
                      <a:endParaRPr lang="cs-CZ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8276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5000"/>
                        </a:lnSpc>
                        <a:spcAft>
                          <a:spcPts val="600"/>
                        </a:spcAft>
                      </a:pPr>
                      <a:r>
                        <a:rPr lang="cs-CZ" sz="2000" b="1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CÍL </a:t>
                      </a:r>
                      <a:r>
                        <a:rPr lang="cs-CZ" sz="2000" b="1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TESTERŮ – DOSTAT </a:t>
                      </a:r>
                      <a:r>
                        <a:rPr lang="cs-CZ" sz="2000" b="1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SE VŽDY NA KONKRÉTNÍ MÍSTO NEBO </a:t>
                      </a:r>
                      <a:r>
                        <a:rPr lang="cs-CZ" sz="2000" b="1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ODDĚLENÍ:</a:t>
                      </a:r>
                      <a:endParaRPr lang="cs-CZ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8276">
                        <a:alpha val="5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341981"/>
                  </a:ext>
                </a:extLst>
              </a:tr>
              <a:tr h="706298">
                <a:tc>
                  <a:txBody>
                    <a:bodyPr/>
                    <a:lstStyle/>
                    <a:p>
                      <a:pPr>
                        <a:lnSpc>
                          <a:spcPct val="105000"/>
                        </a:lnSpc>
                        <a:spcAft>
                          <a:spcPts val="600"/>
                        </a:spcAft>
                      </a:pPr>
                      <a:r>
                        <a:rPr lang="cs-CZ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Pošta</a:t>
                      </a:r>
                      <a:endParaRPr lang="cs-CZ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8276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5000"/>
                        </a:lnSpc>
                        <a:spcAft>
                          <a:spcPts val="600"/>
                        </a:spcAft>
                      </a:pPr>
                      <a:r>
                        <a:rPr lang="cs-CZ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 přepážce, kde je možné poslat doporučený dopis a požádat o podací lístek</a:t>
                      </a:r>
                    </a:p>
                  </a:txBody>
                  <a:tcPr marL="68580" marR="68580" marT="0" marB="0">
                    <a:solidFill>
                      <a:srgbClr val="008276">
                        <a:alpha val="8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5990140"/>
                  </a:ext>
                </a:extLst>
              </a:tr>
              <a:tr h="641617">
                <a:tc>
                  <a:txBody>
                    <a:bodyPr/>
                    <a:lstStyle/>
                    <a:p>
                      <a:pPr>
                        <a:lnSpc>
                          <a:spcPct val="105000"/>
                        </a:lnSpc>
                        <a:spcAft>
                          <a:spcPts val="600"/>
                        </a:spcAft>
                      </a:pPr>
                      <a:r>
                        <a:rPr lang="cs-CZ" sz="20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Magistrát</a:t>
                      </a:r>
                      <a:endParaRPr lang="cs-CZ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8276">
                        <a:alpha val="5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5000"/>
                        </a:lnSpc>
                        <a:spcAft>
                          <a:spcPts val="600"/>
                        </a:spcAft>
                      </a:pPr>
                      <a:r>
                        <a:rPr lang="cs-CZ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 kanceláři/ přepážce, kde se podávají žádosti o občanský průkaz </a:t>
                      </a:r>
                    </a:p>
                  </a:txBody>
                  <a:tcPr marL="68580" marR="68580" marT="0" marB="0">
                    <a:solidFill>
                      <a:srgbClr val="008276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6900134"/>
                  </a:ext>
                </a:extLst>
              </a:tr>
              <a:tr h="641617">
                <a:tc>
                  <a:txBody>
                    <a:bodyPr/>
                    <a:lstStyle/>
                    <a:p>
                      <a:pPr>
                        <a:lnSpc>
                          <a:spcPct val="105000"/>
                        </a:lnSpc>
                        <a:spcAft>
                          <a:spcPts val="600"/>
                        </a:spcAft>
                      </a:pPr>
                      <a:r>
                        <a:rPr lang="cs-CZ" sz="20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Nemocnice</a:t>
                      </a:r>
                      <a:endParaRPr lang="cs-CZ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8276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5000"/>
                        </a:lnSpc>
                        <a:spcAft>
                          <a:spcPts val="600"/>
                        </a:spcAft>
                      </a:pPr>
                      <a:r>
                        <a:rPr lang="cs-CZ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 </a:t>
                      </a:r>
                      <a:r>
                        <a:rPr lang="cs-CZ" sz="20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ORL / ortopedické / </a:t>
                      </a:r>
                      <a:r>
                        <a:rPr lang="cs-CZ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oční ambulanci (dle typu postižení)</a:t>
                      </a:r>
                    </a:p>
                  </a:txBody>
                  <a:tcPr marL="68580" marR="68580" marT="0" marB="0">
                    <a:solidFill>
                      <a:srgbClr val="008276">
                        <a:alpha val="5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9300983"/>
                  </a:ext>
                </a:extLst>
              </a:tr>
              <a:tr h="611025">
                <a:tc>
                  <a:txBody>
                    <a:bodyPr/>
                    <a:lstStyle/>
                    <a:p>
                      <a:pPr>
                        <a:lnSpc>
                          <a:spcPct val="105000"/>
                        </a:lnSpc>
                        <a:spcAft>
                          <a:spcPts val="600"/>
                        </a:spcAft>
                      </a:pPr>
                      <a:r>
                        <a:rPr lang="cs-CZ" sz="20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Správa sociálního zabezpečení</a:t>
                      </a:r>
                      <a:endParaRPr lang="cs-CZ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8276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5000"/>
                        </a:lnSpc>
                        <a:spcAft>
                          <a:spcPts val="600"/>
                        </a:spcAft>
                      </a:pPr>
                      <a:r>
                        <a:rPr lang="cs-CZ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 kanceláři/ přepážce, kde se žádá o invalidní důchod </a:t>
                      </a:r>
                    </a:p>
                  </a:txBody>
                  <a:tcPr marL="68580" marR="68580" marT="0" marB="0">
                    <a:solidFill>
                      <a:srgbClr val="008276">
                        <a:alpha val="8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4622452"/>
                  </a:ext>
                </a:extLst>
              </a:tr>
              <a:tr h="641617">
                <a:tc>
                  <a:txBody>
                    <a:bodyPr/>
                    <a:lstStyle/>
                    <a:p>
                      <a:pPr>
                        <a:lnSpc>
                          <a:spcPct val="105000"/>
                        </a:lnSpc>
                        <a:spcAft>
                          <a:spcPts val="600"/>
                        </a:spcAft>
                      </a:pPr>
                      <a:r>
                        <a:rPr lang="cs-CZ" sz="20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Soud</a:t>
                      </a:r>
                      <a:endParaRPr lang="cs-CZ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8276">
                        <a:alpha val="5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5000"/>
                        </a:lnSpc>
                        <a:spcAft>
                          <a:spcPts val="600"/>
                        </a:spcAft>
                      </a:pPr>
                      <a:r>
                        <a:rPr lang="cs-CZ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 soudní síni, kde se bude konat veřejné jednání</a:t>
                      </a:r>
                    </a:p>
                  </a:txBody>
                  <a:tcPr marL="68580" marR="68580" marT="0" marB="0">
                    <a:solidFill>
                      <a:srgbClr val="008276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991454"/>
                  </a:ext>
                </a:extLst>
              </a:tr>
              <a:tr h="641617">
                <a:tc>
                  <a:txBody>
                    <a:bodyPr/>
                    <a:lstStyle/>
                    <a:p>
                      <a:pPr>
                        <a:lnSpc>
                          <a:spcPct val="105000"/>
                        </a:lnSpc>
                        <a:spcAft>
                          <a:spcPts val="600"/>
                        </a:spcAft>
                      </a:pPr>
                      <a:r>
                        <a:rPr lang="cs-CZ" sz="2000" b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Úřad práce</a:t>
                      </a:r>
                      <a:endParaRPr lang="cs-CZ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8276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5000"/>
                        </a:lnSpc>
                        <a:spcAft>
                          <a:spcPts val="600"/>
                        </a:spcAft>
                      </a:pPr>
                      <a:r>
                        <a:rPr lang="cs-CZ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Ke kanceláři/ přepážce, kde se žádá o příspěvek na zvláštní pomůcku </a:t>
                      </a:r>
                    </a:p>
                  </a:txBody>
                  <a:tcPr marL="68580" marR="68580" marT="0" marB="0">
                    <a:solidFill>
                      <a:srgbClr val="008276">
                        <a:alpha val="5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211344"/>
                  </a:ext>
                </a:extLst>
              </a:tr>
            </a:tbl>
          </a:graphicData>
        </a:graphic>
      </p:graphicFrame>
      <p:grpSp>
        <p:nvGrpSpPr>
          <p:cNvPr id="9" name="Skupina 8"/>
          <p:cNvGrpSpPr/>
          <p:nvPr/>
        </p:nvGrpSpPr>
        <p:grpSpPr>
          <a:xfrm>
            <a:off x="1524001" y="0"/>
            <a:ext cx="3657600" cy="1396538"/>
            <a:chOff x="0" y="0"/>
            <a:chExt cx="5029199" cy="1396538"/>
          </a:xfrm>
        </p:grpSpPr>
        <p:sp>
          <p:nvSpPr>
            <p:cNvPr id="10" name="Lichoběžník 9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1" name="Pravoúhlý trojúhelník 10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12" name="Obrázek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656" y="361951"/>
            <a:ext cx="594519" cy="666750"/>
          </a:xfrm>
          <a:prstGeom prst="rect">
            <a:avLst/>
          </a:prstGeom>
        </p:spPr>
      </p:pic>
      <p:grpSp>
        <p:nvGrpSpPr>
          <p:cNvPr id="13" name="Skupina 12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4" name="Lichoběžník 13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5" name="Pravoúhlý trojúhelník 14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16" name="Obrázek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  <p:sp>
        <p:nvSpPr>
          <p:cNvPr id="17" name="Obdélník 16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8" name="Obrázek 17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5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číslo snímku 2">
            <a:extLst>
              <a:ext uri="{FF2B5EF4-FFF2-40B4-BE49-F238E27FC236}">
                <a16:creationId xmlns:a16="http://schemas.microsoft.com/office/drawing/2014/main" id="{65F857CD-05A8-48F7-88A7-40B4D478B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13</a:t>
            </a:fld>
            <a:endParaRPr lang="cs-CZ"/>
          </a:p>
        </p:txBody>
      </p:sp>
      <p:sp>
        <p:nvSpPr>
          <p:cNvPr id="4" name="Zástupný symbol pro text 3">
            <a:extLst>
              <a:ext uri="{FF2B5EF4-FFF2-40B4-BE49-F238E27FC236}">
                <a16:creationId xmlns:a16="http://schemas.microsoft.com/office/drawing/2014/main" id="{BF64FCF6-229C-4EC1-96DF-DFC4E33C803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grpSp>
        <p:nvGrpSpPr>
          <p:cNvPr id="9" name="Skupina 8"/>
          <p:cNvGrpSpPr/>
          <p:nvPr/>
        </p:nvGrpSpPr>
        <p:grpSpPr>
          <a:xfrm>
            <a:off x="1524001" y="0"/>
            <a:ext cx="3657600" cy="1396538"/>
            <a:chOff x="0" y="0"/>
            <a:chExt cx="5029199" cy="1396538"/>
          </a:xfrm>
        </p:grpSpPr>
        <p:sp>
          <p:nvSpPr>
            <p:cNvPr id="10" name="Lichoběžník 9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1" name="Pravoúhlý trojúhelník 10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12" name="Obrázek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5656" y="361951"/>
            <a:ext cx="594519" cy="666750"/>
          </a:xfrm>
          <a:prstGeom prst="rect">
            <a:avLst/>
          </a:prstGeom>
        </p:spPr>
      </p:pic>
      <p:grpSp>
        <p:nvGrpSpPr>
          <p:cNvPr id="13" name="Skupina 12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4" name="Lichoběžník 13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5" name="Pravoúhlý trojúhelník 14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16" name="Obrázek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  <p:sp>
        <p:nvSpPr>
          <p:cNvPr id="17" name="Obdélník 16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8" name="Obrázek 17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aphicFrame>
        <p:nvGraphicFramePr>
          <p:cNvPr id="19" name="Graf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20002559"/>
              </p:ext>
            </p:extLst>
          </p:nvPr>
        </p:nvGraphicFramePr>
        <p:xfrm>
          <a:off x="197963" y="1615728"/>
          <a:ext cx="11764027" cy="45739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35608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A8115E2F-CA2C-42FA-AB38-D2D21FB6D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529542"/>
            <a:ext cx="12191999" cy="4816628"/>
          </a:xfrm>
        </p:spPr>
        <p:txBody>
          <a:bodyPr>
            <a:normAutofit fontScale="85000" lnSpcReduction="20000"/>
          </a:bodyPr>
          <a:lstStyle/>
          <a:p>
            <a:pPr marL="342900" lvl="1" indent="0">
              <a:buNone/>
            </a:pPr>
            <a:r>
              <a:rPr lang="cs-CZ" sz="3800" b="1" dirty="0">
                <a:solidFill>
                  <a:schemeClr val="accent1"/>
                </a:solidFill>
              </a:rPr>
              <a:t>Přístupnost </a:t>
            </a:r>
            <a:r>
              <a:rPr lang="cs-CZ" sz="3800" b="1" dirty="0" smtClean="0">
                <a:solidFill>
                  <a:schemeClr val="accent1"/>
                </a:solidFill>
              </a:rPr>
              <a:t>budov </a:t>
            </a:r>
            <a:r>
              <a:rPr lang="cs-CZ" sz="3800" b="1" dirty="0">
                <a:solidFill>
                  <a:schemeClr val="accent1"/>
                </a:solidFill>
              </a:rPr>
              <a:t>pro lidi se sluchovým </a:t>
            </a:r>
            <a:r>
              <a:rPr lang="cs-CZ" sz="3800" b="1" dirty="0" smtClean="0">
                <a:solidFill>
                  <a:schemeClr val="accent1"/>
                </a:solidFill>
              </a:rPr>
              <a:t>postižením - oblasti</a:t>
            </a:r>
            <a:endParaRPr lang="cs-CZ" sz="3800" b="1" dirty="0">
              <a:solidFill>
                <a:schemeClr val="accent1"/>
              </a:solidFill>
            </a:endParaRPr>
          </a:p>
          <a:p>
            <a:endParaRPr lang="cs-CZ" sz="2800" b="1" dirty="0" smtClean="0">
              <a:solidFill>
                <a:schemeClr val="accent1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cs-CZ" b="1" dirty="0"/>
              <a:t>Před </a:t>
            </a:r>
            <a:r>
              <a:rPr lang="cs-CZ" b="1" dirty="0" smtClean="0"/>
              <a:t>příchodem </a:t>
            </a:r>
            <a:r>
              <a:rPr lang="cs-CZ" dirty="0" smtClean="0"/>
              <a:t>- prohlédnout </a:t>
            </a:r>
            <a:r>
              <a:rPr lang="cs-CZ" dirty="0"/>
              <a:t>webové stránky </a:t>
            </a:r>
            <a:r>
              <a:rPr lang="cs-CZ" dirty="0" smtClean="0"/>
              <a:t>a </a:t>
            </a:r>
            <a:r>
              <a:rPr lang="cs-CZ" dirty="0"/>
              <a:t>ohodnotit, zda na nich naleznou odpovídající informace a nabídku případné </a:t>
            </a:r>
            <a:r>
              <a:rPr lang="cs-CZ" dirty="0" smtClean="0"/>
              <a:t>podpory</a:t>
            </a:r>
            <a:r>
              <a:rPr lang="cs-CZ" dirty="0"/>
              <a:t> </a:t>
            </a:r>
            <a:r>
              <a:rPr lang="cs-CZ" dirty="0" smtClean="0"/>
              <a:t>– např. nabídka tlumočení v</a:t>
            </a:r>
            <a:r>
              <a:rPr lang="cs-CZ" dirty="0"/>
              <a:t> ČZJ a simultánní </a:t>
            </a:r>
            <a:r>
              <a:rPr lang="cs-CZ" dirty="0" smtClean="0"/>
              <a:t>přepis a možnost objednání dané služby; infolinka na webu, </a:t>
            </a:r>
            <a:r>
              <a:rPr lang="cs-CZ" dirty="0"/>
              <a:t>která tyto dvě služby, tj. přepis a tlumočení, </a:t>
            </a:r>
            <a:r>
              <a:rPr lang="cs-CZ" dirty="0" smtClean="0"/>
              <a:t>umožňuje</a:t>
            </a:r>
            <a:endParaRPr lang="cs-CZ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Vybavení instituce </a:t>
            </a:r>
            <a:r>
              <a:rPr lang="cs-CZ" dirty="0" smtClean="0"/>
              <a:t>- od </a:t>
            </a:r>
            <a:r>
              <a:rPr lang="cs-CZ" dirty="0"/>
              <a:t>samotného vstupu, přes vrátnici, </a:t>
            </a:r>
            <a:r>
              <a:rPr lang="cs-CZ" dirty="0" smtClean="0"/>
              <a:t>výtah, </a:t>
            </a:r>
            <a:r>
              <a:rPr lang="cs-CZ" dirty="0"/>
              <a:t>toalety až po oddělení nebo prostory, </a:t>
            </a:r>
            <a:r>
              <a:rPr lang="cs-CZ" dirty="0" smtClean="0"/>
              <a:t>kam </a:t>
            </a:r>
            <a:r>
              <a:rPr lang="cs-CZ" dirty="0"/>
              <a:t>měli testeři </a:t>
            </a:r>
            <a:r>
              <a:rPr lang="cs-CZ" dirty="0" smtClean="0"/>
              <a:t>dorazit</a:t>
            </a:r>
            <a:r>
              <a:rPr lang="cs-CZ" dirty="0"/>
              <a:t>. 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Pomůcky usnadňující </a:t>
            </a:r>
            <a:r>
              <a:rPr lang="cs-CZ" b="1" dirty="0"/>
              <a:t>domluvu </a:t>
            </a:r>
            <a:r>
              <a:rPr lang="cs-CZ" dirty="0"/>
              <a:t>(např. piktogram pro možnost tlumočení do ČZJ, přítomnost indukční smyčky) anebo pohyb po budově (plán budovy s půdorysem</a:t>
            </a:r>
            <a:r>
              <a:rPr lang="cs-CZ" dirty="0" smtClean="0"/>
              <a:t>)</a:t>
            </a:r>
            <a:endParaRPr lang="cs-CZ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Překážky na cestě </a:t>
            </a:r>
            <a:r>
              <a:rPr lang="cs-CZ" dirty="0" smtClean="0"/>
              <a:t>- zavřené dveře, </a:t>
            </a:r>
            <a:r>
              <a:rPr lang="cs-CZ" dirty="0"/>
              <a:t>na které je třeba </a:t>
            </a:r>
            <a:r>
              <a:rPr lang="cs-CZ" dirty="0" smtClean="0"/>
              <a:t>zvonit</a:t>
            </a:r>
            <a:r>
              <a:rPr lang="cs-CZ" dirty="0"/>
              <a:t>;</a:t>
            </a:r>
            <a:r>
              <a:rPr lang="cs-CZ" dirty="0" smtClean="0"/>
              <a:t> </a:t>
            </a:r>
            <a:r>
              <a:rPr lang="cs-CZ" dirty="0"/>
              <a:t>zda je zvonek vybaven světelnou </a:t>
            </a:r>
            <a:r>
              <a:rPr lang="cs-CZ" dirty="0" smtClean="0"/>
              <a:t>signalizací</a:t>
            </a:r>
            <a:endParaRPr lang="cs-CZ" dirty="0" smtClean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Vybavení výtahu</a:t>
            </a:r>
            <a:r>
              <a:rPr lang="cs-CZ" dirty="0" smtClean="0"/>
              <a:t> - zvonek s piktogramem, (např</a:t>
            </a:r>
            <a:r>
              <a:rPr lang="cs-CZ" dirty="0"/>
              <a:t>. v případě poruchy</a:t>
            </a:r>
            <a:r>
              <a:rPr lang="cs-CZ" dirty="0" smtClean="0"/>
              <a:t>) a možnost přivolat si pomoc </a:t>
            </a:r>
            <a:r>
              <a:rPr lang="cs-CZ" dirty="0"/>
              <a:t>prostřednictvím SMS. 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cs-CZ" b="1" dirty="0"/>
              <a:t>V</a:t>
            </a:r>
            <a:r>
              <a:rPr lang="cs-CZ" b="1" dirty="0" smtClean="0"/>
              <a:t>ybavení </a:t>
            </a:r>
            <a:r>
              <a:rPr lang="cs-CZ" b="1" dirty="0"/>
              <a:t>vyvolávacího </a:t>
            </a:r>
            <a:r>
              <a:rPr lang="cs-CZ" b="1" dirty="0" smtClean="0"/>
              <a:t>systému</a:t>
            </a:r>
            <a:r>
              <a:rPr lang="cs-CZ" dirty="0" smtClean="0"/>
              <a:t> - zda </a:t>
            </a:r>
            <a:r>
              <a:rPr lang="cs-CZ" dirty="0"/>
              <a:t>jsou jednotlivé položky přeloženy do ČZJ či zda jsou informace o pořadí zobrazovány ve vizuální </a:t>
            </a:r>
            <a:r>
              <a:rPr lang="cs-CZ" dirty="0" smtClean="0"/>
              <a:t>podobě</a:t>
            </a:r>
            <a:endParaRPr lang="cs-CZ" dirty="0" smtClean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Samotné vyřizování záležitosti</a:t>
            </a:r>
            <a:r>
              <a:rPr lang="cs-CZ" dirty="0" smtClean="0"/>
              <a:t> - možnost využít ke komunikaci tablet daného úřadu; možnost spojit se s tlumočníkem online, případně vybavení kanceláře nebo přepážky indukční </a:t>
            </a:r>
            <a:r>
              <a:rPr lang="cs-CZ" dirty="0" smtClean="0"/>
              <a:t>smyčkou </a:t>
            </a:r>
            <a:endParaRPr lang="cs-CZ" dirty="0" smtClean="0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14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68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15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  <p:graphicFrame>
        <p:nvGraphicFramePr>
          <p:cNvPr id="14" name="Graf 13"/>
          <p:cNvGraphicFramePr/>
          <p:nvPr>
            <p:extLst>
              <p:ext uri="{D42A27DB-BD31-4B8C-83A1-F6EECF244321}">
                <p14:modId xmlns:p14="http://schemas.microsoft.com/office/powerpoint/2010/main" val="3001163750"/>
              </p:ext>
            </p:extLst>
          </p:nvPr>
        </p:nvGraphicFramePr>
        <p:xfrm>
          <a:off x="0" y="1522468"/>
          <a:ext cx="12192000" cy="48301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482735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16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  <p:graphicFrame>
        <p:nvGraphicFramePr>
          <p:cNvPr id="12" name="Graf 11"/>
          <p:cNvGraphicFramePr/>
          <p:nvPr>
            <p:extLst>
              <p:ext uri="{D42A27DB-BD31-4B8C-83A1-F6EECF244321}">
                <p14:modId xmlns:p14="http://schemas.microsoft.com/office/powerpoint/2010/main" val="927254483"/>
              </p:ext>
            </p:extLst>
          </p:nvPr>
        </p:nvGraphicFramePr>
        <p:xfrm>
          <a:off x="2" y="1528958"/>
          <a:ext cx="12191998" cy="48172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554133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17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  <p:graphicFrame>
        <p:nvGraphicFramePr>
          <p:cNvPr id="15" name="Graf 14"/>
          <p:cNvGraphicFramePr/>
          <p:nvPr>
            <p:extLst>
              <p:ext uri="{D42A27DB-BD31-4B8C-83A1-F6EECF244321}">
                <p14:modId xmlns:p14="http://schemas.microsoft.com/office/powerpoint/2010/main" val="633954603"/>
              </p:ext>
            </p:extLst>
          </p:nvPr>
        </p:nvGraphicFramePr>
        <p:xfrm>
          <a:off x="94268" y="1430271"/>
          <a:ext cx="12191999" cy="48575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444919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18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  <p:graphicFrame>
        <p:nvGraphicFramePr>
          <p:cNvPr id="12" name="Graf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72747921"/>
              </p:ext>
            </p:extLst>
          </p:nvPr>
        </p:nvGraphicFramePr>
        <p:xfrm>
          <a:off x="263951" y="1449075"/>
          <a:ext cx="11698038" cy="48970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83825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A8115E2F-CA2C-42FA-AB38-D2D21FB6D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529542"/>
            <a:ext cx="12191999" cy="4816628"/>
          </a:xfrm>
        </p:spPr>
        <p:txBody>
          <a:bodyPr>
            <a:normAutofit fontScale="92500" lnSpcReduction="10000"/>
          </a:bodyPr>
          <a:lstStyle/>
          <a:p>
            <a:pPr marL="342900" lvl="1" indent="0">
              <a:buNone/>
            </a:pPr>
            <a:r>
              <a:rPr lang="cs-CZ" sz="3800" b="1" dirty="0">
                <a:solidFill>
                  <a:schemeClr val="accent1"/>
                </a:solidFill>
              </a:rPr>
              <a:t>Přístupnost </a:t>
            </a:r>
            <a:r>
              <a:rPr lang="cs-CZ" sz="3800" b="1" dirty="0" smtClean="0">
                <a:solidFill>
                  <a:schemeClr val="accent1"/>
                </a:solidFill>
              </a:rPr>
              <a:t>budov </a:t>
            </a:r>
            <a:r>
              <a:rPr lang="cs-CZ" sz="3800" b="1" dirty="0">
                <a:solidFill>
                  <a:schemeClr val="accent1"/>
                </a:solidFill>
              </a:rPr>
              <a:t>pro lidi </a:t>
            </a:r>
            <a:r>
              <a:rPr lang="cs-CZ" sz="3800" b="1" dirty="0" smtClean="0">
                <a:solidFill>
                  <a:schemeClr val="accent1"/>
                </a:solidFill>
              </a:rPr>
              <a:t>s tělesným postižením - oblasti</a:t>
            </a:r>
            <a:endParaRPr lang="cs-CZ" sz="3800" b="1" dirty="0">
              <a:solidFill>
                <a:schemeClr val="accent1"/>
              </a:solidFill>
            </a:endParaRPr>
          </a:p>
          <a:p>
            <a:endParaRPr lang="cs-CZ" sz="2800" b="1" dirty="0" smtClean="0">
              <a:solidFill>
                <a:schemeClr val="accent1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Před příchodem </a:t>
            </a:r>
            <a:r>
              <a:rPr lang="cs-CZ" dirty="0" smtClean="0"/>
              <a:t>- prohlédnout </a:t>
            </a:r>
            <a:r>
              <a:rPr lang="cs-CZ" dirty="0"/>
              <a:t>webové stránky </a:t>
            </a:r>
            <a:r>
              <a:rPr lang="cs-CZ" dirty="0" smtClean="0"/>
              <a:t>a </a:t>
            </a:r>
            <a:r>
              <a:rPr lang="cs-CZ" dirty="0"/>
              <a:t>ohodnotit, zda na nich naleznou informace ohledně parkovacího místa pro OZP, či sjízdnosti cesty z parkovacího místa anebo zastávky MHD na </a:t>
            </a:r>
            <a:r>
              <a:rPr lang="cs-CZ" dirty="0" smtClean="0"/>
              <a:t>vozíku </a:t>
            </a:r>
            <a:endParaRPr lang="cs-CZ" b="1" dirty="0" smtClean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Vybavení instituce </a:t>
            </a:r>
            <a:r>
              <a:rPr lang="cs-CZ" dirty="0" smtClean="0"/>
              <a:t>- od </a:t>
            </a:r>
            <a:r>
              <a:rPr lang="cs-CZ" dirty="0"/>
              <a:t>samotného vstupu, přes vrátnici, výtah </a:t>
            </a:r>
            <a:r>
              <a:rPr lang="cs-CZ" dirty="0" smtClean="0"/>
              <a:t>a </a:t>
            </a:r>
            <a:r>
              <a:rPr lang="cs-CZ" dirty="0"/>
              <a:t>toalety otestovat, zda jsou označeny bezbariérové cesty, zda jsou všechny dveře prostupné pro člověka na vozíku bez cizí pomoci a potřebné informace (plán budovy, úřední deska aj.) dobře čitelné z pozice na vozíku </a:t>
            </a:r>
            <a:endParaRPr lang="cs-CZ" dirty="0" smtClean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Vrátnice - </a:t>
            </a:r>
            <a:r>
              <a:rPr lang="cs-CZ" dirty="0"/>
              <a:t>zaznamenat, zda je personál obeznámen s rozmístěním výtahů a bezbariérových toalet a zjistit možnost přivolání asistence bez předchozí rezervace</a:t>
            </a:r>
            <a:endParaRPr lang="cs-CZ" b="1" dirty="0" smtClean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Pohyb </a:t>
            </a:r>
            <a:r>
              <a:rPr lang="cs-CZ" b="1" dirty="0" smtClean="0"/>
              <a:t>po budově </a:t>
            </a:r>
            <a:r>
              <a:rPr lang="cs-CZ" dirty="0" smtClean="0"/>
              <a:t>– překážky na cestě, prahy, zavřené dveře, schody, příkré šikmé plošiny atd. 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Vybavení výtahu</a:t>
            </a:r>
            <a:r>
              <a:rPr lang="cs-CZ" dirty="0" smtClean="0"/>
              <a:t> – pohodlný vjezd a výška </a:t>
            </a:r>
            <a:r>
              <a:rPr lang="cs-CZ" dirty="0" smtClean="0"/>
              <a:t>tlačítek</a:t>
            </a:r>
            <a:endParaRPr lang="cs-CZ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Zdvihací plošiny </a:t>
            </a:r>
            <a:r>
              <a:rPr lang="cs-CZ" dirty="0" smtClean="0"/>
              <a:t>– </a:t>
            </a:r>
            <a:r>
              <a:rPr lang="cs-CZ" dirty="0" smtClean="0"/>
              <a:t>ovladatelnost</a:t>
            </a:r>
            <a:endParaRPr lang="cs-CZ" dirty="0" smtClean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Toalety</a:t>
            </a:r>
            <a:r>
              <a:rPr lang="cs-CZ" dirty="0" smtClean="0"/>
              <a:t> – označení, </a:t>
            </a:r>
            <a:r>
              <a:rPr lang="cs-CZ" dirty="0"/>
              <a:t>přístupnosti, dostatečného prostoru pro manipulaci, </a:t>
            </a:r>
            <a:r>
              <a:rPr lang="cs-CZ" dirty="0" err="1" smtClean="0"/>
              <a:t>Euroklíč</a:t>
            </a:r>
            <a:endParaRPr lang="cs-CZ" b="1" dirty="0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19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9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A8115E2F-CA2C-42FA-AB38-D2D21FB6D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sz="2800" b="1" dirty="0" smtClean="0">
                <a:solidFill>
                  <a:schemeClr val="accent1"/>
                </a:solidFill>
              </a:rPr>
              <a:t>MONITOROVÁNÍ PRÁV LIDÍ S POSTIŽENÍM </a:t>
            </a:r>
          </a:p>
          <a:p>
            <a:endParaRPr lang="cs-CZ" dirty="0" smtClean="0"/>
          </a:p>
          <a:p>
            <a:endParaRPr lang="cs-CZ" dirty="0"/>
          </a:p>
          <a:p>
            <a:r>
              <a:rPr lang="cs-CZ" b="1" dirty="0"/>
              <a:t>Odbor ochrany práv osob se zdravotním postižením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Článek 33 Úmluvy OSN o právech osob se zdravotním postižením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Výzkumy, šetření, doporučení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Intenzivní spolupráce s lidmi s postižením, neziskovými organizacemi a </a:t>
            </a:r>
            <a:r>
              <a:rPr lang="cs-CZ" b="1" dirty="0"/>
              <a:t>poradním orgánem</a:t>
            </a:r>
          </a:p>
          <a:p>
            <a:endParaRPr lang="cs-CZ" dirty="0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2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782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20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  <p:graphicFrame>
        <p:nvGraphicFramePr>
          <p:cNvPr id="13" name="Zástupný symbol pro obsah 1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9178583"/>
              </p:ext>
            </p:extLst>
          </p:nvPr>
        </p:nvGraphicFramePr>
        <p:xfrm>
          <a:off x="-152400" y="1449075"/>
          <a:ext cx="12192000" cy="48180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920598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21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  <p:graphicFrame>
        <p:nvGraphicFramePr>
          <p:cNvPr id="11" name="Zástupný symbol pro obsah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2548529"/>
              </p:ext>
            </p:extLst>
          </p:nvPr>
        </p:nvGraphicFramePr>
        <p:xfrm>
          <a:off x="0" y="1396538"/>
          <a:ext cx="12192000" cy="49502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449846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22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  <p:graphicFrame>
        <p:nvGraphicFramePr>
          <p:cNvPr id="12" name="Graf 11"/>
          <p:cNvGraphicFramePr/>
          <p:nvPr>
            <p:extLst>
              <p:ext uri="{D42A27DB-BD31-4B8C-83A1-F6EECF244321}">
                <p14:modId xmlns:p14="http://schemas.microsoft.com/office/powerpoint/2010/main" val="170010747"/>
              </p:ext>
            </p:extLst>
          </p:nvPr>
        </p:nvGraphicFramePr>
        <p:xfrm>
          <a:off x="0" y="1449075"/>
          <a:ext cx="12191999" cy="48970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408218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23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  <p:graphicFrame>
        <p:nvGraphicFramePr>
          <p:cNvPr id="11" name="Graf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93719560"/>
              </p:ext>
            </p:extLst>
          </p:nvPr>
        </p:nvGraphicFramePr>
        <p:xfrm>
          <a:off x="131975" y="1588453"/>
          <a:ext cx="11830015" cy="47065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525035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A8115E2F-CA2C-42FA-AB38-D2D21FB6D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529542"/>
            <a:ext cx="12191999" cy="4816628"/>
          </a:xfrm>
        </p:spPr>
        <p:txBody>
          <a:bodyPr>
            <a:normAutofit fontScale="85000" lnSpcReduction="20000"/>
          </a:bodyPr>
          <a:lstStyle/>
          <a:p>
            <a:pPr marL="342900" lvl="1" indent="0">
              <a:buNone/>
            </a:pPr>
            <a:r>
              <a:rPr lang="cs-CZ" sz="3800" b="1" dirty="0">
                <a:solidFill>
                  <a:schemeClr val="accent1"/>
                </a:solidFill>
              </a:rPr>
              <a:t>Přístupnost </a:t>
            </a:r>
            <a:r>
              <a:rPr lang="cs-CZ" sz="3800" b="1" dirty="0" smtClean="0">
                <a:solidFill>
                  <a:schemeClr val="accent1"/>
                </a:solidFill>
              </a:rPr>
              <a:t>budov </a:t>
            </a:r>
            <a:r>
              <a:rPr lang="cs-CZ" sz="3800" b="1" dirty="0">
                <a:solidFill>
                  <a:schemeClr val="accent1"/>
                </a:solidFill>
              </a:rPr>
              <a:t>pro lidi se </a:t>
            </a:r>
            <a:r>
              <a:rPr lang="cs-CZ" sz="3800" b="1" dirty="0" smtClean="0">
                <a:solidFill>
                  <a:schemeClr val="accent1"/>
                </a:solidFill>
              </a:rPr>
              <a:t>zrakovým postižením - oblasti</a:t>
            </a:r>
            <a:endParaRPr lang="cs-CZ" sz="3800" b="1" dirty="0">
              <a:solidFill>
                <a:schemeClr val="accent1"/>
              </a:solidFill>
            </a:endParaRPr>
          </a:p>
          <a:p>
            <a:endParaRPr lang="cs-CZ" sz="2800" b="1" dirty="0" smtClean="0">
              <a:solidFill>
                <a:schemeClr val="accent1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cs-CZ" b="1" dirty="0"/>
              <a:t>Před </a:t>
            </a:r>
            <a:r>
              <a:rPr lang="cs-CZ" b="1" dirty="0" smtClean="0"/>
              <a:t>příchodem </a:t>
            </a:r>
            <a:r>
              <a:rPr lang="cs-CZ" dirty="0" smtClean="0"/>
              <a:t>- </a:t>
            </a:r>
            <a:r>
              <a:rPr lang="cs-CZ" dirty="0"/>
              <a:t>ohodnotit vhodnost webových stránek pro lidi se zrakovým postižením, </a:t>
            </a:r>
            <a:r>
              <a:rPr lang="cs-CZ" dirty="0" smtClean="0"/>
              <a:t>zda jsou čitelné </a:t>
            </a:r>
            <a:r>
              <a:rPr lang="cs-CZ" dirty="0"/>
              <a:t>s odečítačem obrazovky, zda je na nich k dispozici popis cesty od MHD či možnost objednat asistenci po </a:t>
            </a:r>
            <a:r>
              <a:rPr lang="cs-CZ" dirty="0" smtClean="0"/>
              <a:t>budově</a:t>
            </a:r>
            <a:endParaRPr lang="cs-CZ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Vstup </a:t>
            </a:r>
            <a:r>
              <a:rPr lang="cs-CZ" dirty="0" smtClean="0"/>
              <a:t>- uvést, </a:t>
            </a:r>
            <a:r>
              <a:rPr lang="cs-CZ" dirty="0"/>
              <a:t>zda je u vchodu do budovy k dispozici funkční orientační majáček, zda jsou vstupní dveře i případné schody výrazně </a:t>
            </a:r>
            <a:r>
              <a:rPr lang="cs-CZ" dirty="0" smtClean="0"/>
              <a:t>označeny, </a:t>
            </a:r>
            <a:r>
              <a:rPr lang="cs-CZ" dirty="0"/>
              <a:t>zjistit možnosti získání asistence bez předchozí </a:t>
            </a:r>
            <a:r>
              <a:rPr lang="cs-CZ" dirty="0" smtClean="0"/>
              <a:t>rezervace</a:t>
            </a:r>
            <a:endParaRPr lang="cs-CZ" b="1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Vrátnice </a:t>
            </a:r>
            <a:r>
              <a:rPr lang="cs-CZ" dirty="0" smtClean="0"/>
              <a:t>-</a:t>
            </a:r>
            <a:r>
              <a:rPr lang="cs-CZ" b="1" dirty="0" smtClean="0"/>
              <a:t> </a:t>
            </a:r>
            <a:r>
              <a:rPr lang="cs-CZ" dirty="0"/>
              <a:t>sledovat, zda </a:t>
            </a:r>
            <a:r>
              <a:rPr lang="cs-CZ" dirty="0" smtClean="0"/>
              <a:t>testery vnitřní </a:t>
            </a:r>
            <a:r>
              <a:rPr lang="cs-CZ" dirty="0"/>
              <a:t>vodicí linie dovede k informacím, a zda personál sám bez požádání klienta se zrakovým postižením osloví a je schopen ho navigovat na příslušné </a:t>
            </a:r>
            <a:r>
              <a:rPr lang="cs-CZ" dirty="0" smtClean="0"/>
              <a:t>oddělení; zjistit </a:t>
            </a:r>
            <a:r>
              <a:rPr lang="cs-CZ" dirty="0"/>
              <a:t>možnosti získání asistence bez předchozí rezervace</a:t>
            </a:r>
            <a:endParaRPr lang="cs-CZ" b="1" dirty="0" smtClean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Vybavení instituce </a:t>
            </a:r>
            <a:r>
              <a:rPr lang="cs-CZ" dirty="0" smtClean="0"/>
              <a:t>- cedulky </a:t>
            </a:r>
            <a:r>
              <a:rPr lang="cs-CZ" dirty="0"/>
              <a:t>na dveřích, jestli jsou napsány velkým kontrastním písmem, případně opatřeny Braillovým písmem; dále se zaměřit na osvětlení v budově, </a:t>
            </a:r>
            <a:r>
              <a:rPr lang="cs-CZ" dirty="0" smtClean="0"/>
              <a:t>jestli </a:t>
            </a:r>
            <a:r>
              <a:rPr lang="cs-CZ" dirty="0"/>
              <a:t>umožňuje vidět alespoň kontrasty, které jsou lidé se zbytky zraky za dobrého osvětlení schopni </a:t>
            </a:r>
            <a:r>
              <a:rPr lang="cs-CZ" dirty="0" smtClean="0"/>
              <a:t>odlišovat</a:t>
            </a:r>
            <a:endParaRPr lang="cs-CZ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Vybavení </a:t>
            </a:r>
            <a:r>
              <a:rPr lang="cs-CZ" b="1" dirty="0" smtClean="0"/>
              <a:t>výtahu</a:t>
            </a:r>
            <a:r>
              <a:rPr lang="cs-CZ" dirty="0" smtClean="0"/>
              <a:t> - </a:t>
            </a:r>
            <a:r>
              <a:rPr lang="cs-CZ" dirty="0"/>
              <a:t>zda jsou k dispozici haptická tlačítka, popisky v Braillově písmu či akustické </a:t>
            </a:r>
            <a:r>
              <a:rPr lang="cs-CZ" dirty="0" smtClean="0"/>
              <a:t>informace</a:t>
            </a:r>
            <a:endParaRPr lang="cs-CZ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cs-CZ" b="1" dirty="0"/>
              <a:t>V</a:t>
            </a:r>
            <a:r>
              <a:rPr lang="cs-CZ" b="1" dirty="0" smtClean="0"/>
              <a:t>ybavení </a:t>
            </a:r>
            <a:r>
              <a:rPr lang="cs-CZ" b="1" dirty="0"/>
              <a:t>vyvolávacího </a:t>
            </a:r>
            <a:r>
              <a:rPr lang="cs-CZ" b="1" dirty="0" smtClean="0"/>
              <a:t>systému</a:t>
            </a:r>
            <a:r>
              <a:rPr lang="cs-CZ" dirty="0" smtClean="0"/>
              <a:t> - </a:t>
            </a:r>
            <a:r>
              <a:rPr lang="cs-CZ" dirty="0"/>
              <a:t>možnost vzdáleného přihlášení např. z mobilu, možnost přednostní volby anebo zvukové informace o pořadí ve </a:t>
            </a:r>
            <a:r>
              <a:rPr lang="cs-CZ" dirty="0" smtClean="0"/>
              <a:t>frontě</a:t>
            </a:r>
            <a:endParaRPr lang="cs-CZ" dirty="0" smtClean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cs-CZ" b="1" dirty="0" smtClean="0"/>
              <a:t>Toalety</a:t>
            </a:r>
            <a:r>
              <a:rPr lang="cs-CZ" dirty="0" smtClean="0"/>
              <a:t> - </a:t>
            </a:r>
            <a:r>
              <a:rPr lang="cs-CZ" dirty="0"/>
              <a:t>dostatečně velké či kontrastní </a:t>
            </a:r>
            <a:r>
              <a:rPr lang="cs-CZ" dirty="0" smtClean="0"/>
              <a:t>prvky</a:t>
            </a:r>
            <a:endParaRPr lang="cs-CZ" dirty="0" smtClean="0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24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742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25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  <p:graphicFrame>
        <p:nvGraphicFramePr>
          <p:cNvPr id="14" name="Zástupný symbol pro obsah 1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6901277"/>
              </p:ext>
            </p:extLst>
          </p:nvPr>
        </p:nvGraphicFramePr>
        <p:xfrm>
          <a:off x="0" y="1449075"/>
          <a:ext cx="12192000" cy="48970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202849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26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  <p:graphicFrame>
        <p:nvGraphicFramePr>
          <p:cNvPr id="12" name="Zástupný symbol pro obsah 1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8747481"/>
              </p:ext>
            </p:extLst>
          </p:nvPr>
        </p:nvGraphicFramePr>
        <p:xfrm>
          <a:off x="0" y="1517715"/>
          <a:ext cx="12192000" cy="48284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177198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Zástupný symbol pro obrázek 10"/>
          <p:cNvPicPr>
            <a:picLocks noGrp="1" noChangeAspect="1"/>
          </p:cNvPicPr>
          <p:nvPr>
            <p:ph type="pic" sz="quarter" idx="16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>
            <a:fillRect/>
          </a:stretch>
        </p:blipFill>
        <p:spPr>
          <a:xfrm>
            <a:off x="0" y="1396538"/>
            <a:ext cx="12192001" cy="6858001"/>
          </a:xfrm>
          <a:ln>
            <a:noFill/>
          </a:ln>
        </p:spPr>
      </p:pic>
      <p:sp>
        <p:nvSpPr>
          <p:cNvPr id="4" name="Zástupný symbol pro text 3">
            <a:extLst>
              <a:ext uri="{FF2B5EF4-FFF2-40B4-BE49-F238E27FC236}">
                <a16:creationId xmlns:a16="http://schemas.microsoft.com/office/drawing/2014/main" id="{B22218B3-3059-4E12-AE95-2E17493B3F0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" y="4596064"/>
            <a:ext cx="12192000" cy="1648325"/>
          </a:xfrm>
          <a:solidFill>
            <a:schemeClr val="accent1">
              <a:alpha val="80000"/>
            </a:schemeClr>
          </a:solidFill>
        </p:spPr>
        <p:txBody>
          <a:bodyPr/>
          <a:lstStyle/>
          <a:p>
            <a:pPr lvl="0"/>
            <a:r>
              <a:rPr lang="cs-CZ" sz="1600" dirty="0" smtClean="0">
                <a:solidFill>
                  <a:prstClr val="white"/>
                </a:solidFill>
              </a:rPr>
              <a:t>Konference </a:t>
            </a:r>
            <a:r>
              <a:rPr lang="cs-CZ" sz="1600" dirty="0" smtClean="0">
                <a:solidFill>
                  <a:prstClr val="white"/>
                </a:solidFill>
              </a:rPr>
              <a:t>a workshop</a:t>
            </a:r>
            <a:endParaRPr lang="cs-CZ" sz="1600" dirty="0">
              <a:solidFill>
                <a:prstClr val="white"/>
              </a:solidFill>
            </a:endParaRPr>
          </a:p>
          <a:p>
            <a:pPr lvl="0"/>
            <a:r>
              <a:rPr lang="cs-CZ" sz="1600" dirty="0"/>
              <a:t>Přístupnost veřejných budov a služeb lidem s </a:t>
            </a:r>
            <a:r>
              <a:rPr lang="cs-CZ" sz="1600" dirty="0" smtClean="0"/>
              <a:t>postižením</a:t>
            </a:r>
          </a:p>
          <a:p>
            <a:pPr lvl="0"/>
            <a:r>
              <a:rPr lang="cs-CZ" sz="1600" dirty="0" smtClean="0">
                <a:solidFill>
                  <a:prstClr val="white"/>
                </a:solidFill>
              </a:rPr>
              <a:t>jsou realizovány </a:t>
            </a:r>
            <a:r>
              <a:rPr lang="cs-CZ" sz="1600" dirty="0">
                <a:solidFill>
                  <a:prstClr val="white"/>
                </a:solidFill>
              </a:rPr>
              <a:t>prostřednictvím projektu</a:t>
            </a:r>
          </a:p>
          <a:p>
            <a:pPr lvl="0"/>
            <a:r>
              <a:rPr lang="cs-CZ" sz="1600" b="1" dirty="0">
                <a:solidFill>
                  <a:prstClr val="white"/>
                </a:solidFill>
              </a:rPr>
              <a:t>Posílení aktivit veřejného ochránce práv v ochraně lidských práv (směrem k ustavení Národní lidskoprávní instituce v ČR)</a:t>
            </a:r>
            <a:r>
              <a:rPr lang="cs-CZ" sz="1600" dirty="0">
                <a:solidFill>
                  <a:prstClr val="white"/>
                </a:solidFill>
              </a:rPr>
              <a:t>,</a:t>
            </a:r>
            <a:r>
              <a:rPr lang="cs-CZ" sz="1600" b="1" dirty="0">
                <a:solidFill>
                  <a:prstClr val="white"/>
                </a:solidFill>
              </a:rPr>
              <a:t> </a:t>
            </a:r>
            <a:r>
              <a:rPr lang="cs-CZ" sz="1600" dirty="0">
                <a:solidFill>
                  <a:prstClr val="white"/>
                </a:solidFill>
              </a:rPr>
              <a:t>číslo projektu LP-PDP3-001.</a:t>
            </a:r>
          </a:p>
          <a:p>
            <a:endParaRPr lang="cs-CZ" dirty="0"/>
          </a:p>
        </p:txBody>
      </p:sp>
      <p:sp>
        <p:nvSpPr>
          <p:cNvPr id="5" name="Obdélník 4"/>
          <p:cNvSpPr/>
          <p:nvPr/>
        </p:nvSpPr>
        <p:spPr>
          <a:xfrm>
            <a:off x="1524000" y="0"/>
            <a:ext cx="10668000" cy="13868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grpSp>
        <p:nvGrpSpPr>
          <p:cNvPr id="8" name="Skupina 7"/>
          <p:cNvGrpSpPr/>
          <p:nvPr/>
        </p:nvGrpSpPr>
        <p:grpSpPr>
          <a:xfrm>
            <a:off x="-1" y="0"/>
            <a:ext cx="3657600" cy="1396538"/>
            <a:chOff x="0" y="0"/>
            <a:chExt cx="5029199" cy="1396538"/>
          </a:xfrm>
        </p:grpSpPr>
        <p:sp>
          <p:nvSpPr>
            <p:cNvPr id="9" name="Lichoběžník 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0" name="Pravoúhlý trojúhelník 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18" name="Obrázek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  <p:pic>
        <p:nvPicPr>
          <p:cNvPr id="19" name="Obrázek 18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924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A8115E2F-CA2C-42FA-AB38-D2D21FB6D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653" y="1678676"/>
            <a:ext cx="10840403" cy="4439706"/>
          </a:xfrm>
        </p:spPr>
        <p:txBody>
          <a:bodyPr/>
          <a:lstStyle/>
          <a:p>
            <a:r>
              <a:rPr lang="cs-CZ" sz="2800" b="1" dirty="0" smtClean="0">
                <a:solidFill>
                  <a:schemeClr val="accent1"/>
                </a:solidFill>
              </a:rPr>
              <a:t>PŘÍSTUPNOST V MEZINÁRODNÍCH ÚMLUVÁCH</a:t>
            </a:r>
            <a:endParaRPr lang="cs-CZ" dirty="0" smtClean="0"/>
          </a:p>
          <a:p>
            <a:endParaRPr lang="cs-CZ" dirty="0"/>
          </a:p>
          <a:p>
            <a:r>
              <a:rPr lang="cs-CZ" b="1" dirty="0"/>
              <a:t>Svoboda pohybu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b="1" dirty="0"/>
              <a:t>článek 13 Všeobecné deklarace lidských práv </a:t>
            </a:r>
            <a:r>
              <a:rPr lang="cs-CZ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b="1" dirty="0"/>
              <a:t>článek 12 Mezinárodního paktu o občanských a politických právech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b="1" dirty="0"/>
              <a:t>článek 25 písm. c) Mezinárodního paktu o občanských a politických právech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b="1" dirty="0"/>
              <a:t>Úmluva OSN o právech osob se zdravotním postižením (zákon č. 10/2010 Sb. m. s</a:t>
            </a:r>
            <a:r>
              <a:rPr lang="cs-CZ" b="1" dirty="0" smtClean="0"/>
              <a:t>.)</a:t>
            </a:r>
            <a:endParaRPr lang="cs-CZ" b="1" dirty="0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3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448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A8115E2F-CA2C-42FA-AB38-D2D21FB6D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653" y="1678676"/>
            <a:ext cx="10840403" cy="4439706"/>
          </a:xfrm>
        </p:spPr>
        <p:txBody>
          <a:bodyPr>
            <a:normAutofit fontScale="92500" lnSpcReduction="20000"/>
          </a:bodyPr>
          <a:lstStyle/>
          <a:p>
            <a:r>
              <a:rPr lang="cs-CZ" sz="2800" b="1" dirty="0" smtClean="0">
                <a:solidFill>
                  <a:schemeClr val="accent1"/>
                </a:solidFill>
              </a:rPr>
              <a:t>ÚMLUVA A PŘÍSTUPNOST </a:t>
            </a:r>
          </a:p>
          <a:p>
            <a:endParaRPr lang="cs-CZ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Čl. 3 Obecné zásady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Čl. 9 Přístupnost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Čl. 13 Přístup ke spravedlnosti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Čl. 19 Nezávislý způsob života a zapojení do společnosti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Čl. 21 Svoboda projevu a přesvědčení a přístup k informacím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Čl. 24 Vzdělávání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Čl. 25 Zdraví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Čl. 27 Práce a zaměstnávání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Čl. 29 Účast na politickém a veřejném životě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Čl. 30 Účast na kulturním životě, rekreace, volný čas a sport</a:t>
            </a: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4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797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A8115E2F-CA2C-42FA-AB38-D2D21FB6D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653" y="1678676"/>
            <a:ext cx="10840403" cy="4439706"/>
          </a:xfrm>
        </p:spPr>
        <p:txBody>
          <a:bodyPr>
            <a:normAutofit fontScale="92500" lnSpcReduction="20000"/>
          </a:bodyPr>
          <a:lstStyle/>
          <a:p>
            <a:r>
              <a:rPr lang="cs-CZ" sz="2800" b="1" dirty="0" smtClean="0">
                <a:solidFill>
                  <a:schemeClr val="accent1"/>
                </a:solidFill>
              </a:rPr>
              <a:t>ČLÁNEK 9 ÚMLUVY</a:t>
            </a:r>
          </a:p>
          <a:p>
            <a:endParaRPr lang="cs-CZ" sz="2800" b="1" dirty="0" smtClean="0">
              <a:solidFill>
                <a:schemeClr val="accent1"/>
              </a:solidFill>
            </a:endParaRPr>
          </a:p>
          <a:p>
            <a:r>
              <a:rPr lang="cs-CZ" dirty="0" smtClean="0"/>
              <a:t>Žít </a:t>
            </a:r>
            <a:r>
              <a:rPr lang="cs-CZ" dirty="0"/>
              <a:t>nezávisle a plnohodnotné zapojení do všech oblastí života</a:t>
            </a:r>
          </a:p>
          <a:p>
            <a:r>
              <a:rPr lang="cs-CZ" dirty="0"/>
              <a:t>Přijetí příslušných opatření k zajištění přístupu na rovnoprávném základě s ostatními 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Hmotným životním podmínkám,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Dopravě,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Informacím a komunikaci, včetně informačních a komunikačních technologií a systémů,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Dalším zařízení a službám dostupným nebo poskytovaným veřejnosti </a:t>
            </a:r>
          </a:p>
          <a:p>
            <a:r>
              <a:rPr lang="cs-CZ" b="1" dirty="0"/>
              <a:t>Tato opatření, která budou zahrnovat identifikaci a odstraňování překážek a bariér bránících přístupnosti, se budou týkat, mimo jiné</a:t>
            </a:r>
            <a:r>
              <a:rPr lang="cs-CZ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b="1" dirty="0"/>
              <a:t>budov, dopravní sítě, dopravy a dalších vnitřních i venkovních zařízení, včetně škol, obytných budov, zdravotnických zařízení a pracovišť;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informačních, komunikačních a dalších služeb</a:t>
            </a: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5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448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A8115E2F-CA2C-42FA-AB38-D2D21FB6D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653" y="1678676"/>
            <a:ext cx="10840403" cy="4439706"/>
          </a:xfrm>
        </p:spPr>
        <p:txBody>
          <a:bodyPr>
            <a:normAutofit fontScale="92500" lnSpcReduction="10000"/>
          </a:bodyPr>
          <a:lstStyle/>
          <a:p>
            <a:r>
              <a:rPr lang="cs-CZ" sz="2800" b="1" dirty="0" smtClean="0">
                <a:solidFill>
                  <a:schemeClr val="accent1"/>
                </a:solidFill>
              </a:rPr>
              <a:t>ČLÁNEK 9 ÚMLUVY</a:t>
            </a:r>
          </a:p>
          <a:p>
            <a:endParaRPr lang="cs-CZ" sz="2800" b="1" dirty="0" smtClean="0">
              <a:solidFill>
                <a:schemeClr val="accent1"/>
              </a:solidFill>
            </a:endParaRPr>
          </a:p>
          <a:p>
            <a:r>
              <a:rPr lang="cs-CZ" dirty="0"/>
              <a:t>Státy přijmou příslušná opatření, jejichž cílem bude: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b="1" dirty="0"/>
              <a:t>vypracovat a vyhlásit minimální vnitrostátní standardy a normy pro zajištění přístupnosti zařízení a služeb dostupných nebo poskytovaných veřejnosti a kontrolovat jejich provádění</a:t>
            </a:r>
            <a:r>
              <a:rPr lang="cs-CZ" dirty="0"/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vybavit budovy a další veřejně přístupná zařízení značením v Braillově písmu a ve snadno čitelných a srozumitelných formách;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zajistit různé formy asistence a prostředníky, včetně průvodců, předčitatelů a profesionálních tlumočníků znakového jazyka, k usnadnění přístupu do budov a dalších veřejně přístupných zařízení;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podporovat další vhodné formy asistence a podpory pro osoby se zdravotním postižením s cílem zajištění jejich přístupu k informacím;</a:t>
            </a: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6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719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A8115E2F-CA2C-42FA-AB38-D2D21FB6D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653" y="1678676"/>
            <a:ext cx="10840403" cy="4439706"/>
          </a:xfrm>
        </p:spPr>
        <p:txBody>
          <a:bodyPr>
            <a:normAutofit/>
          </a:bodyPr>
          <a:lstStyle/>
          <a:p>
            <a:r>
              <a:rPr lang="cs-CZ" sz="2800" b="1" dirty="0" smtClean="0">
                <a:solidFill>
                  <a:schemeClr val="accent1"/>
                </a:solidFill>
              </a:rPr>
              <a:t>OBECNÝ KOMENTÁŘ A PŘÍSTUPNOST</a:t>
            </a:r>
            <a:br>
              <a:rPr lang="cs-CZ" sz="2800" b="1" dirty="0" smtClean="0">
                <a:solidFill>
                  <a:schemeClr val="accent1"/>
                </a:solidFill>
              </a:rPr>
            </a:br>
            <a:endParaRPr lang="cs-CZ" dirty="0" smtClean="0"/>
          </a:p>
          <a:p>
            <a:r>
              <a:rPr lang="cs-CZ" dirty="0"/>
              <a:t>Obecný komentář č. 2 Výboru OSN pro práva osob se zdravotním postižením (2014) </a:t>
            </a:r>
          </a:p>
          <a:p>
            <a:endParaRPr lang="cs-CZ" dirty="0"/>
          </a:p>
          <a:p>
            <a:r>
              <a:rPr lang="cs-CZ" dirty="0"/>
              <a:t>Bariéry by měly být odstraňovány soustavně a systematicky, to znamená postupně, ale neustále.</a:t>
            </a:r>
          </a:p>
          <a:p>
            <a:endParaRPr lang="cs-CZ" dirty="0"/>
          </a:p>
          <a:p>
            <a:r>
              <a:rPr lang="cs-CZ" dirty="0"/>
              <a:t>Technické pomůcky, asistence </a:t>
            </a:r>
          </a:p>
          <a:p>
            <a:endParaRPr lang="cs-CZ" dirty="0"/>
          </a:p>
          <a:p>
            <a:r>
              <a:rPr lang="cs-CZ" dirty="0"/>
              <a:t>Univerzální design </a:t>
            </a: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7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975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A8115E2F-CA2C-42FA-AB38-D2D21FB6D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653" y="1678676"/>
            <a:ext cx="10840403" cy="4439706"/>
          </a:xfrm>
        </p:spPr>
        <p:txBody>
          <a:bodyPr>
            <a:normAutofit/>
          </a:bodyPr>
          <a:lstStyle/>
          <a:p>
            <a:r>
              <a:rPr lang="cs-CZ" sz="2800" b="1" dirty="0" smtClean="0">
                <a:solidFill>
                  <a:schemeClr val="accent1"/>
                </a:solidFill>
              </a:rPr>
              <a:t>CÍL VÝZKUMU </a:t>
            </a:r>
          </a:p>
          <a:p>
            <a:endParaRPr lang="cs-CZ" sz="2800" b="1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/>
              <a:t>prozkoumat, jak jsou pro občany s různým druhem postižení vybaveny jednotlivé vybrané veřejné </a:t>
            </a:r>
            <a:r>
              <a:rPr lang="cs-CZ" dirty="0" smtClean="0"/>
              <a:t>instituce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 smtClean="0"/>
              <a:t>identifikovat </a:t>
            </a:r>
            <a:r>
              <a:rPr lang="cs-CZ" dirty="0"/>
              <a:t>hlavní bariéry, které </a:t>
            </a:r>
            <a:r>
              <a:rPr lang="cs-CZ" dirty="0" smtClean="0"/>
              <a:t>ztěžují </a:t>
            </a:r>
            <a:r>
              <a:rPr lang="cs-CZ" dirty="0"/>
              <a:t>pohyb a orientaci </a:t>
            </a:r>
            <a:r>
              <a:rPr lang="cs-CZ" dirty="0" smtClean="0"/>
              <a:t>ve veřejných institucích</a:t>
            </a:r>
            <a:endParaRPr lang="cs-CZ" sz="2800" b="1" dirty="0" smtClean="0">
              <a:solidFill>
                <a:schemeClr val="accent1"/>
              </a:solidFill>
            </a:endParaRPr>
          </a:p>
          <a:p>
            <a:endParaRPr lang="cs-CZ" dirty="0" smtClean="0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8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756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>
            <a:extLst>
              <a:ext uri="{FF2B5EF4-FFF2-40B4-BE49-F238E27FC236}">
                <a16:creationId xmlns:a16="http://schemas.microsoft.com/office/drawing/2014/main" id="{A8115E2F-CA2C-42FA-AB38-D2D21FB6D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653" y="1588453"/>
            <a:ext cx="10840403" cy="4529929"/>
          </a:xfrm>
        </p:spPr>
        <p:txBody>
          <a:bodyPr>
            <a:normAutofit fontScale="92500" lnSpcReduction="10000"/>
          </a:bodyPr>
          <a:lstStyle/>
          <a:p>
            <a:r>
              <a:rPr lang="cs-CZ" sz="2800" b="1" dirty="0" smtClean="0">
                <a:solidFill>
                  <a:schemeClr val="accent1"/>
                </a:solidFill>
              </a:rPr>
              <a:t>METODA VÝZKUMU</a:t>
            </a:r>
          </a:p>
          <a:p>
            <a:endParaRPr lang="cs-CZ" sz="2800" b="1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 smtClean="0"/>
              <a:t>Kvazi – experiment (podmínky experimentu jsou určeny charakteristikou testerů a výběrem konkrétních veřejných budov) / </a:t>
            </a:r>
            <a:r>
              <a:rPr lang="cs-CZ" dirty="0" err="1" smtClean="0"/>
              <a:t>testing</a:t>
            </a:r>
            <a:endParaRPr lang="cs-CZ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cs-CZ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 smtClean="0"/>
              <a:t>Spolupráce s lidmi s postižením ve fázi tvorby výzkumného </a:t>
            </a:r>
            <a:r>
              <a:rPr lang="cs-CZ" dirty="0" smtClean="0"/>
              <a:t>nástroje</a:t>
            </a:r>
            <a:endParaRPr lang="cs-CZ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cs-CZ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 smtClean="0"/>
              <a:t>Sběr dat probíhal od ledna do března 2023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cs-CZ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 smtClean="0"/>
              <a:t>Zpracovatel – STEM/MARK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cs-CZ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cs-CZ" dirty="0" smtClean="0"/>
              <a:t>+ dotazníkové šetření KVOP k vybavenosti budov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cs-CZ" dirty="0"/>
          </a:p>
          <a:p>
            <a:endParaRPr lang="cs-CZ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cs-CZ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cs-CZ" dirty="0" smtClean="0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2F3AD02-DEA4-44EA-BF0F-462D7078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3BD07D-5885-48DF-B570-0C7EF7FA7CBC}" type="slidenum">
              <a:rPr lang="cs-CZ" smtClean="0"/>
              <a:pPr/>
              <a:t>9</a:t>
            </a:fld>
            <a:endParaRPr lang="cs-CZ"/>
          </a:p>
        </p:txBody>
      </p:sp>
      <p:sp>
        <p:nvSpPr>
          <p:cNvPr id="5" name="Zástupný symbol pro text 4">
            <a:extLst>
              <a:ext uri="{FF2B5EF4-FFF2-40B4-BE49-F238E27FC236}">
                <a16:creationId xmlns:a16="http://schemas.microsoft.com/office/drawing/2014/main" id="{EDCEF586-3652-4B20-A0DB-AC56C1DACA9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16" name="Obdélník 15"/>
          <p:cNvSpPr/>
          <p:nvPr/>
        </p:nvSpPr>
        <p:spPr>
          <a:xfrm>
            <a:off x="7926539" y="212317"/>
            <a:ext cx="4035451" cy="1027755"/>
          </a:xfrm>
          <a:prstGeom prst="rect">
            <a:avLst/>
          </a:prstGeom>
          <a:ln>
            <a:solidFill>
              <a:srgbClr val="0082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17" name="Obrázek 16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860" y="421320"/>
            <a:ext cx="2749318" cy="686332"/>
          </a:xfrm>
          <a:prstGeom prst="rect">
            <a:avLst/>
          </a:prstGeom>
        </p:spPr>
      </p:pic>
      <p:grpSp>
        <p:nvGrpSpPr>
          <p:cNvPr id="18" name="Skupina 17"/>
          <p:cNvGrpSpPr/>
          <p:nvPr/>
        </p:nvGrpSpPr>
        <p:grpSpPr>
          <a:xfrm>
            <a:off x="0" y="0"/>
            <a:ext cx="3657600" cy="1396538"/>
            <a:chOff x="0" y="0"/>
            <a:chExt cx="5029199" cy="1396538"/>
          </a:xfrm>
        </p:grpSpPr>
        <p:sp>
          <p:nvSpPr>
            <p:cNvPr id="19" name="Lichoběžník 18"/>
            <p:cNvSpPr/>
            <p:nvPr/>
          </p:nvSpPr>
          <p:spPr>
            <a:xfrm>
              <a:off x="0" y="0"/>
              <a:ext cx="3483033" cy="1396538"/>
            </a:xfrm>
            <a:prstGeom prst="trapezoid">
              <a:avLst>
                <a:gd name="adj" fmla="val 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20" name="Pravoúhlý trojúhelník 19"/>
            <p:cNvSpPr/>
            <p:nvPr/>
          </p:nvSpPr>
          <p:spPr>
            <a:xfrm flipV="1">
              <a:off x="3483032" y="0"/>
              <a:ext cx="1546167" cy="1396538"/>
            </a:xfrm>
            <a:prstGeom prst="rt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pic>
        <p:nvPicPr>
          <p:cNvPr id="21" name="Obrázek 2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3" y="361944"/>
            <a:ext cx="772706" cy="864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011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mbudsman">
  <a:themeElements>
    <a:clrScheme name="Ombudsman_obecny">
      <a:dk1>
        <a:sysClr val="windowText" lastClr="000000"/>
      </a:dk1>
      <a:lt1>
        <a:sysClr val="window" lastClr="FFFFFF"/>
      </a:lt1>
      <a:dk2>
        <a:srgbClr val="FFFFFF"/>
      </a:dk2>
      <a:lt2>
        <a:srgbClr val="E7E6E6"/>
      </a:lt2>
      <a:accent1>
        <a:srgbClr val="008276"/>
      </a:accent1>
      <a:accent2>
        <a:srgbClr val="00C8B5"/>
      </a:accent2>
      <a:accent3>
        <a:srgbClr val="9CBCB7"/>
      </a:accent3>
      <a:accent4>
        <a:srgbClr val="E2EFD9"/>
      </a:accent4>
      <a:accent5>
        <a:srgbClr val="D8D8D8"/>
      </a:accent5>
      <a:accent6>
        <a:srgbClr val="7F7F7F"/>
      </a:accent6>
      <a:hlink>
        <a:srgbClr val="008276"/>
      </a:hlink>
      <a:folHlink>
        <a:srgbClr val="00827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e_zlutozelena.potx" id="{F533925B-ABF7-44AD-A245-FC6E069D0F31}" vid="{48D5F437-E6E9-4913-8792-85B647239370}"/>
    </a:ext>
  </a:extLst>
</a:theme>
</file>

<file path=ppt/theme/theme2.xml><?xml version="1.0" encoding="utf-8"?>
<a:theme xmlns:a="http://schemas.openxmlformats.org/drawingml/2006/main" name="Ombudsman žlutozelená">
  <a:themeElements>
    <a:clrScheme name="Ombudsman_zelenožlutá">
      <a:dk1>
        <a:sysClr val="windowText" lastClr="000000"/>
      </a:dk1>
      <a:lt1>
        <a:sysClr val="window" lastClr="FFFFFF"/>
      </a:lt1>
      <a:dk2>
        <a:srgbClr val="FFFFFF"/>
      </a:dk2>
      <a:lt2>
        <a:srgbClr val="E7E6E6"/>
      </a:lt2>
      <a:accent1>
        <a:srgbClr val="AFC32D"/>
      </a:accent1>
      <a:accent2>
        <a:srgbClr val="C9DA60"/>
      </a:accent2>
      <a:accent3>
        <a:srgbClr val="DBE795"/>
      </a:accent3>
      <a:accent4>
        <a:srgbClr val="E6EEB4"/>
      </a:accent4>
      <a:accent5>
        <a:srgbClr val="D8D8D8"/>
      </a:accent5>
      <a:accent6>
        <a:srgbClr val="7F7F7F"/>
      </a:accent6>
      <a:hlink>
        <a:srgbClr val="008276"/>
      </a:hlink>
      <a:folHlink>
        <a:srgbClr val="008276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e_zlutozelena.potx" id="{F533925B-ABF7-44AD-A245-FC6E069D0F31}" vid="{A674DA40-FDB3-414B-B4F7-6A6AB19E10A9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atum_x0020_vzniku xmlns="7aea5b64-986d-4ed0-9f25-146f1d978e98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3A71DC738674B4893D02C4CA0E22FAC" ma:contentTypeVersion="6" ma:contentTypeDescription="Vytvořit nový dokument" ma:contentTypeScope="" ma:versionID="a10d2442972f6aea282a9bd37d066590">
  <xsd:schema xmlns:xsd="http://www.w3.org/2001/XMLSchema" xmlns:xs="http://www.w3.org/2001/XMLSchema" xmlns:p="http://schemas.microsoft.com/office/2006/metadata/properties" xmlns:ns2="7aea5b64-986d-4ed0-9f25-146f1d978e98" targetNamespace="http://schemas.microsoft.com/office/2006/metadata/properties" ma:root="true" ma:fieldsID="59a29dd26b28b9f2e04c9198312141b3" ns2:_="">
    <xsd:import namespace="7aea5b64-986d-4ed0-9f25-146f1d978e98"/>
    <xsd:element name="properties">
      <xsd:complexType>
        <xsd:sequence>
          <xsd:element name="documentManagement">
            <xsd:complexType>
              <xsd:all>
                <xsd:element ref="ns2:datum_x0020_vzniku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ea5b64-986d-4ed0-9f25-146f1d978e98" elementFormDefault="qualified">
    <xsd:import namespace="http://schemas.microsoft.com/office/2006/documentManagement/types"/>
    <xsd:import namespace="http://schemas.microsoft.com/office/infopath/2007/PartnerControls"/>
    <xsd:element name="datum_x0020_vzniku" ma:index="8" nillable="true" ma:displayName="datum vzniku" ma:internalName="datum_x0020_vzniku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9CCE779-BBB7-4231-A466-5264D2D4B534}">
  <ds:schemaRefs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7aea5b64-986d-4ed0-9f25-146f1d978e98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6908CDF7-C007-4E97-BA39-5C61CB0F24D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aea5b64-986d-4ed0-9f25-146f1d978e9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E750A62-5C8E-434B-A011-88AE2DEF424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Prezentace_CRPD</Template>
  <TotalTime>860</TotalTime>
  <Words>1720</Words>
  <Application>Microsoft Office PowerPoint</Application>
  <PresentationFormat>Širokoúhlá obrazovka</PresentationFormat>
  <Paragraphs>220</Paragraphs>
  <Slides>27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2</vt:i4>
      </vt:variant>
      <vt:variant>
        <vt:lpstr>Nadpisy snímků</vt:lpstr>
      </vt:variant>
      <vt:variant>
        <vt:i4>27</vt:i4>
      </vt:variant>
    </vt:vector>
  </HeadingPairs>
  <TitlesOfParts>
    <vt:vector size="32" baseType="lpstr">
      <vt:lpstr>Arial</vt:lpstr>
      <vt:lpstr>Calibri</vt:lpstr>
      <vt:lpstr>Times New Roman</vt:lpstr>
      <vt:lpstr>Ombudsman</vt:lpstr>
      <vt:lpstr>Ombudsman žlutozelená</vt:lpstr>
      <vt:lpstr>Přístupnost veřejných budov a služeb lidem s postižením  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Höklová Barbora, Bc.</dc:creator>
  <cp:keywords>MF</cp:keywords>
  <cp:lastModifiedBy>Konečný Jakub Mgr.</cp:lastModifiedBy>
  <cp:revision>38</cp:revision>
  <dcterms:created xsi:type="dcterms:W3CDTF">2023-08-16T07:56:20Z</dcterms:created>
  <dcterms:modified xsi:type="dcterms:W3CDTF">2023-11-28T18:38:37Z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0x010100D3A71DC738674B4893D02C4CA0E22FAC</vt:lpwstr>
  </property>
</Properties>
</file>

<file path=docProps/thumbnail.jpeg>
</file>